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25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Pre</c:v>
                </c:pt>
              </c:strCache>
            </c:strRef>
          </c:tx>
          <c:invertIfNegative val="0"/>
          <c:cat>
            <c:strRef>
              <c:f>Sheet1!$A$2:$A$5</c:f>
              <c:strCache>
                <c:ptCount val="4"/>
                <c:pt idx="0">
                  <c:v>1:1 reading with a specialist</c:v>
                </c:pt>
                <c:pt idx="1">
                  <c:v>1:1 reading with a paraprofessional</c:v>
                </c:pt>
                <c:pt idx="2">
                  <c:v>1:6 reading with a specialist</c:v>
                </c:pt>
                <c:pt idx="3">
                  <c:v>1:6 reading with a paraprofessional</c:v>
                </c:pt>
              </c:strCache>
            </c:strRef>
          </c:cat>
          <c:val>
            <c:numRef>
              <c:f>Sheet1!$B$2:$B$5</c:f>
              <c:numCache>
                <c:formatCode>0%</c:formatCode>
                <c:ptCount val="4"/>
                <c:pt idx="0">
                  <c:v>0.3</c:v>
                </c:pt>
                <c:pt idx="1">
                  <c:v>0.31</c:v>
                </c:pt>
                <c:pt idx="2">
                  <c:v>0.28999999999999998</c:v>
                </c:pt>
                <c:pt idx="3">
                  <c:v>0.32</c:v>
                </c:pt>
              </c:numCache>
            </c:numRef>
          </c:val>
        </c:ser>
        <c:ser>
          <c:idx val="1"/>
          <c:order val="1"/>
          <c:tx>
            <c:strRef>
              <c:f>Sheet1!$C$1</c:f>
              <c:strCache>
                <c:ptCount val="1"/>
                <c:pt idx="0">
                  <c:v>Post</c:v>
                </c:pt>
              </c:strCache>
            </c:strRef>
          </c:tx>
          <c:invertIfNegative val="0"/>
          <c:cat>
            <c:strRef>
              <c:f>Sheet1!$A$2:$A$5</c:f>
              <c:strCache>
                <c:ptCount val="4"/>
                <c:pt idx="0">
                  <c:v>1:1 reading with a specialist</c:v>
                </c:pt>
                <c:pt idx="1">
                  <c:v>1:1 reading with a paraprofessional</c:v>
                </c:pt>
                <c:pt idx="2">
                  <c:v>1:6 reading with a specialist</c:v>
                </c:pt>
                <c:pt idx="3">
                  <c:v>1:6 reading with a paraprofessional</c:v>
                </c:pt>
              </c:strCache>
            </c:strRef>
          </c:cat>
          <c:val>
            <c:numRef>
              <c:f>Sheet1!$C$2:$C$5</c:f>
              <c:numCache>
                <c:formatCode>0%</c:formatCode>
                <c:ptCount val="4"/>
                <c:pt idx="0">
                  <c:v>0.8</c:v>
                </c:pt>
                <c:pt idx="1">
                  <c:v>0.8</c:v>
                </c:pt>
                <c:pt idx="2">
                  <c:v>0.8</c:v>
                </c:pt>
                <c:pt idx="3">
                  <c:v>0.8</c:v>
                </c:pt>
              </c:numCache>
            </c:numRef>
          </c:val>
        </c:ser>
        <c:dLbls>
          <c:showLegendKey val="0"/>
          <c:showVal val="0"/>
          <c:showCatName val="0"/>
          <c:showSerName val="0"/>
          <c:showPercent val="0"/>
          <c:showBubbleSize val="0"/>
        </c:dLbls>
        <c:gapWidth val="150"/>
        <c:axId val="158732672"/>
        <c:axId val="158734208"/>
      </c:barChart>
      <c:catAx>
        <c:axId val="158732672"/>
        <c:scaling>
          <c:orientation val="minMax"/>
        </c:scaling>
        <c:delete val="0"/>
        <c:axPos val="b"/>
        <c:majorTickMark val="out"/>
        <c:minorTickMark val="none"/>
        <c:tickLblPos val="nextTo"/>
        <c:txPr>
          <a:bodyPr/>
          <a:lstStyle/>
          <a:p>
            <a:pPr>
              <a:defRPr sz="1050"/>
            </a:pPr>
            <a:endParaRPr lang="en-US"/>
          </a:p>
        </c:txPr>
        <c:crossAx val="158734208"/>
        <c:crosses val="autoZero"/>
        <c:auto val="1"/>
        <c:lblAlgn val="ctr"/>
        <c:lblOffset val="100"/>
        <c:noMultiLvlLbl val="0"/>
      </c:catAx>
      <c:valAx>
        <c:axId val="158734208"/>
        <c:scaling>
          <c:orientation val="minMax"/>
        </c:scaling>
        <c:delete val="0"/>
        <c:axPos val="l"/>
        <c:majorGridlines/>
        <c:numFmt formatCode="0%" sourceLinked="1"/>
        <c:majorTickMark val="out"/>
        <c:minorTickMark val="none"/>
        <c:tickLblPos val="nextTo"/>
        <c:crossAx val="15873267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0.27083</cdr:x>
      <cdr:y>0.13636</cdr:y>
    </cdr:from>
    <cdr:to>
      <cdr:x>0.39583</cdr:x>
      <cdr:y>0.31818</cdr:y>
    </cdr:to>
    <cdr:sp macro="" textlink="">
      <cdr:nvSpPr>
        <cdr:cNvPr id="2" name="TextBox 1"/>
        <cdr:cNvSpPr txBox="1"/>
      </cdr:nvSpPr>
      <cdr:spPr>
        <a:xfrm xmlns:a="http://schemas.openxmlformats.org/drawingml/2006/main">
          <a:off x="1981200" y="685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97B69-FA2B-4EED-9CCC-AD67CFC4DA8D}" type="datetimeFigureOut">
              <a:rPr lang="en-US" smtClean="0"/>
              <a:t>10/14/2014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28ABE-C637-4BF0-9D24-59A662912162}" type="slidenum">
              <a:rPr lang="en-US" smtClean="0"/>
              <a:t>‹#›</a:t>
            </a:fld>
            <a:endParaRPr lang="en-US"/>
          </a:p>
        </p:txBody>
      </p:sp>
    </p:spTree>
    <p:extLst>
      <p:ext uri="{BB962C8B-B14F-4D97-AF65-F5344CB8AC3E}">
        <p14:creationId xmlns:p14="http://schemas.microsoft.com/office/powerpoint/2010/main" val="2970783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7C3827-DCFA-4BFB-9D99-95C87D09E11D}" type="slidenum">
              <a:rPr lang="en-US" smtClean="0"/>
              <a:t>1</a:t>
            </a:fld>
            <a:endParaRPr lang="en-US"/>
          </a:p>
        </p:txBody>
      </p:sp>
    </p:spTree>
    <p:extLst>
      <p:ext uri="{BB962C8B-B14F-4D97-AF65-F5344CB8AC3E}">
        <p14:creationId xmlns:p14="http://schemas.microsoft.com/office/powerpoint/2010/main" val="199271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symmetry in the temporal plane, where there should be asymmetry, and cellular lesions</a:t>
            </a:r>
          </a:p>
          <a:p>
            <a:r>
              <a:rPr lang="en-US" sz="1200" b="0" i="0" u="none" strike="noStrike" kern="1200" baseline="0" dirty="0" smtClean="0">
                <a:solidFill>
                  <a:schemeClr val="tx1"/>
                </a:solidFill>
                <a:latin typeface="+mn-lt"/>
                <a:ea typeface="+mn-ea"/>
                <a:cs typeface="+mn-cs"/>
              </a:rPr>
              <a:t>in the brain of a 20 years-old dyslexic who died accidentally</a:t>
            </a:r>
            <a:endParaRPr lang="en-US" dirty="0"/>
          </a:p>
        </p:txBody>
      </p:sp>
      <p:sp>
        <p:nvSpPr>
          <p:cNvPr id="4" name="Slide Number Placeholder 3"/>
          <p:cNvSpPr>
            <a:spLocks noGrp="1"/>
          </p:cNvSpPr>
          <p:nvPr>
            <p:ph type="sldNum" sz="quarter" idx="10"/>
          </p:nvPr>
        </p:nvSpPr>
        <p:spPr/>
        <p:txBody>
          <a:bodyPr/>
          <a:lstStyle/>
          <a:p>
            <a:fld id="{E67C3827-DCFA-4BFB-9D99-95C87D09E11D}" type="slidenum">
              <a:rPr lang="en-US" smtClean="0"/>
              <a:t>4</a:t>
            </a:fld>
            <a:endParaRPr lang="en-US"/>
          </a:p>
        </p:txBody>
      </p:sp>
    </p:spTree>
    <p:extLst>
      <p:ext uri="{BB962C8B-B14F-4D97-AF65-F5344CB8AC3E}">
        <p14:creationId xmlns:p14="http://schemas.microsoft.com/office/powerpoint/2010/main" val="1905904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DE6B19-FC11-4378-B9B4-EFC93607E4FD}"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7BEC1-6D76-4ED3-90BC-023478442A3F}" type="slidenum">
              <a:rPr lang="en-US" smtClean="0"/>
              <a:t>‹#›</a:t>
            </a:fld>
            <a:endParaRPr lang="en-US"/>
          </a:p>
        </p:txBody>
      </p:sp>
    </p:spTree>
    <p:extLst>
      <p:ext uri="{BB962C8B-B14F-4D97-AF65-F5344CB8AC3E}">
        <p14:creationId xmlns:p14="http://schemas.microsoft.com/office/powerpoint/2010/main" val="4277071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E6B19-FC11-4378-B9B4-EFC93607E4FD}"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7BEC1-6D76-4ED3-90BC-023478442A3F}" type="slidenum">
              <a:rPr lang="en-US" smtClean="0"/>
              <a:t>‹#›</a:t>
            </a:fld>
            <a:endParaRPr lang="en-US"/>
          </a:p>
        </p:txBody>
      </p:sp>
    </p:spTree>
    <p:extLst>
      <p:ext uri="{BB962C8B-B14F-4D97-AF65-F5344CB8AC3E}">
        <p14:creationId xmlns:p14="http://schemas.microsoft.com/office/powerpoint/2010/main" val="263527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E6B19-FC11-4378-B9B4-EFC93607E4FD}"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7BEC1-6D76-4ED3-90BC-023478442A3F}" type="slidenum">
              <a:rPr lang="en-US" smtClean="0"/>
              <a:t>‹#›</a:t>
            </a:fld>
            <a:endParaRPr lang="en-US"/>
          </a:p>
        </p:txBody>
      </p:sp>
    </p:spTree>
    <p:extLst>
      <p:ext uri="{BB962C8B-B14F-4D97-AF65-F5344CB8AC3E}">
        <p14:creationId xmlns:p14="http://schemas.microsoft.com/office/powerpoint/2010/main" val="319793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E6B19-FC11-4378-B9B4-EFC93607E4FD}"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7BEC1-6D76-4ED3-90BC-023478442A3F}" type="slidenum">
              <a:rPr lang="en-US" smtClean="0"/>
              <a:t>‹#›</a:t>
            </a:fld>
            <a:endParaRPr lang="en-US"/>
          </a:p>
        </p:txBody>
      </p:sp>
    </p:spTree>
    <p:extLst>
      <p:ext uri="{BB962C8B-B14F-4D97-AF65-F5344CB8AC3E}">
        <p14:creationId xmlns:p14="http://schemas.microsoft.com/office/powerpoint/2010/main" val="4038642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DE6B19-FC11-4378-B9B4-EFC93607E4FD}"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7BEC1-6D76-4ED3-90BC-023478442A3F}" type="slidenum">
              <a:rPr lang="en-US" smtClean="0"/>
              <a:t>‹#›</a:t>
            </a:fld>
            <a:endParaRPr lang="en-US"/>
          </a:p>
        </p:txBody>
      </p:sp>
    </p:spTree>
    <p:extLst>
      <p:ext uri="{BB962C8B-B14F-4D97-AF65-F5344CB8AC3E}">
        <p14:creationId xmlns:p14="http://schemas.microsoft.com/office/powerpoint/2010/main" val="2466405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DE6B19-FC11-4378-B9B4-EFC93607E4FD}" type="datetimeFigureOut">
              <a:rPr lang="en-US" smtClean="0"/>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7BEC1-6D76-4ED3-90BC-023478442A3F}" type="slidenum">
              <a:rPr lang="en-US" smtClean="0"/>
              <a:t>‹#›</a:t>
            </a:fld>
            <a:endParaRPr lang="en-US"/>
          </a:p>
        </p:txBody>
      </p:sp>
    </p:spTree>
    <p:extLst>
      <p:ext uri="{BB962C8B-B14F-4D97-AF65-F5344CB8AC3E}">
        <p14:creationId xmlns:p14="http://schemas.microsoft.com/office/powerpoint/2010/main" val="2728453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DE6B19-FC11-4378-B9B4-EFC93607E4FD}" type="datetimeFigureOut">
              <a:rPr lang="en-US" smtClean="0"/>
              <a:t>10/14/2014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7BEC1-6D76-4ED3-90BC-023478442A3F}" type="slidenum">
              <a:rPr lang="en-US" smtClean="0"/>
              <a:t>‹#›</a:t>
            </a:fld>
            <a:endParaRPr lang="en-US"/>
          </a:p>
        </p:txBody>
      </p:sp>
    </p:spTree>
    <p:extLst>
      <p:ext uri="{BB962C8B-B14F-4D97-AF65-F5344CB8AC3E}">
        <p14:creationId xmlns:p14="http://schemas.microsoft.com/office/powerpoint/2010/main" val="3238510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DE6B19-FC11-4378-B9B4-EFC93607E4FD}" type="datetimeFigureOut">
              <a:rPr lang="en-US" smtClean="0"/>
              <a:t>10/14/2014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7BEC1-6D76-4ED3-90BC-023478442A3F}" type="slidenum">
              <a:rPr lang="en-US" smtClean="0"/>
              <a:t>‹#›</a:t>
            </a:fld>
            <a:endParaRPr lang="en-US"/>
          </a:p>
        </p:txBody>
      </p:sp>
    </p:spTree>
    <p:extLst>
      <p:ext uri="{BB962C8B-B14F-4D97-AF65-F5344CB8AC3E}">
        <p14:creationId xmlns:p14="http://schemas.microsoft.com/office/powerpoint/2010/main" val="237003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DE6B19-FC11-4378-B9B4-EFC93607E4FD}" type="datetimeFigureOut">
              <a:rPr lang="en-US" smtClean="0"/>
              <a:t>10/14/2014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D7BEC1-6D76-4ED3-90BC-023478442A3F}" type="slidenum">
              <a:rPr lang="en-US" smtClean="0"/>
              <a:t>‹#›</a:t>
            </a:fld>
            <a:endParaRPr lang="en-US"/>
          </a:p>
        </p:txBody>
      </p:sp>
    </p:spTree>
    <p:extLst>
      <p:ext uri="{BB962C8B-B14F-4D97-AF65-F5344CB8AC3E}">
        <p14:creationId xmlns:p14="http://schemas.microsoft.com/office/powerpoint/2010/main" val="251700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DE6B19-FC11-4378-B9B4-EFC93607E4FD}" type="datetimeFigureOut">
              <a:rPr lang="en-US" smtClean="0"/>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7BEC1-6D76-4ED3-90BC-023478442A3F}" type="slidenum">
              <a:rPr lang="en-US" smtClean="0"/>
              <a:t>‹#›</a:t>
            </a:fld>
            <a:endParaRPr lang="en-US"/>
          </a:p>
        </p:txBody>
      </p:sp>
    </p:spTree>
    <p:extLst>
      <p:ext uri="{BB962C8B-B14F-4D97-AF65-F5344CB8AC3E}">
        <p14:creationId xmlns:p14="http://schemas.microsoft.com/office/powerpoint/2010/main" val="377962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DE6B19-FC11-4378-B9B4-EFC93607E4FD}" type="datetimeFigureOut">
              <a:rPr lang="en-US" smtClean="0"/>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7BEC1-6D76-4ED3-90BC-023478442A3F}" type="slidenum">
              <a:rPr lang="en-US" smtClean="0"/>
              <a:t>‹#›</a:t>
            </a:fld>
            <a:endParaRPr lang="en-US"/>
          </a:p>
        </p:txBody>
      </p:sp>
    </p:spTree>
    <p:extLst>
      <p:ext uri="{BB962C8B-B14F-4D97-AF65-F5344CB8AC3E}">
        <p14:creationId xmlns:p14="http://schemas.microsoft.com/office/powerpoint/2010/main" val="405876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E6B19-FC11-4378-B9B4-EFC93607E4FD}" type="datetimeFigureOut">
              <a:rPr lang="en-US" smtClean="0"/>
              <a:t>10/14/2014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7BEC1-6D76-4ED3-90BC-023478442A3F}" type="slidenum">
              <a:rPr lang="en-US" smtClean="0"/>
              <a:t>‹#›</a:t>
            </a:fld>
            <a:endParaRPr lang="en-US"/>
          </a:p>
        </p:txBody>
      </p:sp>
    </p:spTree>
    <p:extLst>
      <p:ext uri="{BB962C8B-B14F-4D97-AF65-F5344CB8AC3E}">
        <p14:creationId xmlns:p14="http://schemas.microsoft.com/office/powerpoint/2010/main" val="1216870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b="1" dirty="0">
                <a:solidFill>
                  <a:schemeClr val="bg1">
                    <a:lumMod val="75000"/>
                  </a:schemeClr>
                </a:solidFill>
              </a:rPr>
              <a:t>Advances in </a:t>
            </a:r>
            <a:r>
              <a:rPr lang="en-US" sz="4000" b="1" dirty="0" smtClean="0">
                <a:solidFill>
                  <a:schemeClr val="bg1">
                    <a:lumMod val="75000"/>
                  </a:schemeClr>
                </a:solidFill>
              </a:rPr>
              <a:t>Reading </a:t>
            </a:r>
            <a:r>
              <a:rPr lang="en-US" sz="4000" b="1" dirty="0">
                <a:solidFill>
                  <a:schemeClr val="bg1">
                    <a:lumMod val="75000"/>
                  </a:schemeClr>
                </a:solidFill>
              </a:rPr>
              <a:t>Assessment and Interventions </a:t>
            </a:r>
            <a:r>
              <a:rPr lang="en-US" sz="4000" b="1" dirty="0" smtClean="0">
                <a:solidFill>
                  <a:schemeClr val="bg1">
                    <a:lumMod val="75000"/>
                  </a:schemeClr>
                </a:solidFill>
              </a:rPr>
              <a:t>for </a:t>
            </a:r>
            <a:r>
              <a:rPr lang="en-US" sz="4000" b="1" dirty="0">
                <a:solidFill>
                  <a:schemeClr val="bg1">
                    <a:lumMod val="75000"/>
                  </a:schemeClr>
                </a:solidFill>
              </a:rPr>
              <a:t>Pre-School and School-Aged Children</a:t>
            </a:r>
            <a:endParaRPr lang="en-US" sz="4000" dirty="0">
              <a:solidFill>
                <a:schemeClr val="bg1">
                  <a:lumMod val="75000"/>
                </a:schemeClr>
              </a:solidFill>
            </a:endParaRPr>
          </a:p>
        </p:txBody>
      </p:sp>
      <p:sp>
        <p:nvSpPr>
          <p:cNvPr id="3" name="Subtitle 2"/>
          <p:cNvSpPr>
            <a:spLocks noGrp="1"/>
          </p:cNvSpPr>
          <p:nvPr>
            <p:ph type="subTitle" idx="1"/>
          </p:nvPr>
        </p:nvSpPr>
        <p:spPr/>
        <p:txBody>
          <a:bodyPr>
            <a:normAutofit/>
          </a:bodyPr>
          <a:lstStyle/>
          <a:p>
            <a:r>
              <a:rPr lang="en-US" dirty="0">
                <a:solidFill>
                  <a:schemeClr val="tx2">
                    <a:lumMod val="50000"/>
                  </a:schemeClr>
                </a:solidFill>
              </a:rPr>
              <a:t>Philip Levin, PhD</a:t>
            </a:r>
          </a:p>
          <a:p>
            <a:r>
              <a:rPr lang="en-US" dirty="0">
                <a:solidFill>
                  <a:schemeClr val="tx2">
                    <a:lumMod val="50000"/>
                  </a:schemeClr>
                </a:solidFill>
              </a:rPr>
              <a:t>Program Director, The Help Group-</a:t>
            </a:r>
          </a:p>
          <a:p>
            <a:r>
              <a:rPr lang="en-US" dirty="0">
                <a:solidFill>
                  <a:schemeClr val="tx2">
                    <a:lumMod val="50000"/>
                  </a:schemeClr>
                </a:solidFill>
              </a:rPr>
              <a:t>UCLA Neuropsychology Program</a:t>
            </a:r>
          </a:p>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30456"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000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Galaburta</a:t>
            </a:r>
            <a:r>
              <a:rPr lang="en-US" dirty="0" smtClean="0"/>
              <a:t>, 2012</a:t>
            </a:r>
            <a:endParaRPr lang="en-US" dirty="0"/>
          </a:p>
        </p:txBody>
      </p:sp>
      <p:sp>
        <p:nvSpPr>
          <p:cNvPr id="3" name="Content Placeholder 2"/>
          <p:cNvSpPr>
            <a:spLocks noGrp="1"/>
          </p:cNvSpPr>
          <p:nvPr>
            <p:ph idx="1"/>
          </p:nvPr>
        </p:nvSpPr>
        <p:spPr/>
        <p:txBody>
          <a:bodyPr>
            <a:normAutofit fontScale="77500" lnSpcReduction="20000"/>
          </a:bodyPr>
          <a:lstStyle/>
          <a:p>
            <a:pPr marL="114300" indent="0">
              <a:buNone/>
            </a:pPr>
            <a:r>
              <a:rPr lang="en-US" dirty="0" smtClean="0"/>
              <a:t>We know that most people with Reading Disorders </a:t>
            </a:r>
          </a:p>
          <a:p>
            <a:pPr marL="114300" indent="0">
              <a:buNone/>
            </a:pPr>
            <a:r>
              <a:rPr lang="en-US" dirty="0" smtClean="0"/>
              <a:t>have structural differences in the brain that differs from those who do not have difficulties with the acquisition of reading</a:t>
            </a:r>
          </a:p>
          <a:p>
            <a:endParaRPr lang="en-US" dirty="0"/>
          </a:p>
          <a:p>
            <a:r>
              <a:rPr lang="en-US" dirty="0" smtClean="0"/>
              <a:t>BUT</a:t>
            </a:r>
          </a:p>
          <a:p>
            <a:endParaRPr lang="en-US" dirty="0"/>
          </a:p>
          <a:p>
            <a:r>
              <a:rPr lang="en-US" dirty="0" smtClean="0"/>
              <a:t>We don’t know what causes the structural differences</a:t>
            </a:r>
          </a:p>
          <a:p>
            <a:r>
              <a:rPr lang="en-US" dirty="0" smtClean="0"/>
              <a:t>We don’t know if the structural differences are the cause or the effect of poor decoding abilities</a:t>
            </a:r>
          </a:p>
          <a:p>
            <a:r>
              <a:rPr lang="en-US" dirty="0" smtClean="0"/>
              <a:t>We don’t know why all people with structural differences do not develop reading disorders</a:t>
            </a:r>
            <a:endParaRPr lang="en-US" dirty="0"/>
          </a:p>
        </p:txBody>
      </p:sp>
    </p:spTree>
    <p:extLst>
      <p:ext uri="{BB962C8B-B14F-4D97-AF65-F5344CB8AC3E}">
        <p14:creationId xmlns:p14="http://schemas.microsoft.com/office/powerpoint/2010/main" val="323431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Causes of Structural Differences</a:t>
            </a:r>
            <a:endParaRPr lang="en-US" sz="4000" dirty="0"/>
          </a:p>
        </p:txBody>
      </p:sp>
      <p:sp>
        <p:nvSpPr>
          <p:cNvPr id="4" name="Text Placeholder 3"/>
          <p:cNvSpPr>
            <a:spLocks noGrp="1"/>
          </p:cNvSpPr>
          <p:nvPr>
            <p:ph type="body" idx="1"/>
          </p:nvPr>
        </p:nvSpPr>
        <p:spPr/>
        <p:txBody>
          <a:bodyPr/>
          <a:lstStyle/>
          <a:p>
            <a:r>
              <a:rPr lang="en-US" dirty="0" smtClean="0"/>
              <a:t>Genetic </a:t>
            </a:r>
            <a:endParaRPr lang="en-US" dirty="0"/>
          </a:p>
        </p:txBody>
      </p:sp>
      <p:sp>
        <p:nvSpPr>
          <p:cNvPr id="5" name="Content Placeholder 4"/>
          <p:cNvSpPr>
            <a:spLocks noGrp="1"/>
          </p:cNvSpPr>
          <p:nvPr>
            <p:ph sz="half" idx="2"/>
          </p:nvPr>
        </p:nvSpPr>
        <p:spPr/>
        <p:txBody>
          <a:bodyPr>
            <a:normAutofit fontScale="92500" lnSpcReduction="10000"/>
          </a:bodyPr>
          <a:lstStyle/>
          <a:p>
            <a:r>
              <a:rPr lang="en-US" dirty="0" smtClean="0"/>
              <a:t>Anecdotal Data</a:t>
            </a:r>
          </a:p>
          <a:p>
            <a:endParaRPr lang="en-US" dirty="0"/>
          </a:p>
          <a:p>
            <a:r>
              <a:rPr lang="en-US" dirty="0" smtClean="0"/>
              <a:t>Genetic Data</a:t>
            </a:r>
          </a:p>
          <a:p>
            <a:pPr lvl="1"/>
            <a:r>
              <a:rPr lang="en-US" dirty="0"/>
              <a:t>FOXP2 gene that, when disrupted, causes a complex speech and language disorder and structural brain differences (Lai, Fisher, Hurst</a:t>
            </a:r>
            <a:r>
              <a:rPr lang="en-US" dirty="0" smtClean="0"/>
              <a:t>,, </a:t>
            </a:r>
            <a:r>
              <a:rPr lang="en-US" dirty="0"/>
              <a:t>2001</a:t>
            </a:r>
            <a:r>
              <a:rPr lang="en-US" dirty="0" smtClean="0"/>
              <a:t>)</a:t>
            </a:r>
          </a:p>
          <a:p>
            <a:pPr lvl="1"/>
            <a:endParaRPr lang="en-US" dirty="0" smtClean="0"/>
          </a:p>
          <a:p>
            <a:pPr lvl="1"/>
            <a:r>
              <a:rPr lang="en-US" dirty="0"/>
              <a:t>GNPTAB gene that is causal in </a:t>
            </a:r>
            <a:r>
              <a:rPr lang="en-US" dirty="0" smtClean="0"/>
              <a:t>expressive delays including stuttering  </a:t>
            </a:r>
            <a:r>
              <a:rPr lang="en-US" dirty="0"/>
              <a:t>(Kang et al., 2010)</a:t>
            </a:r>
          </a:p>
        </p:txBody>
      </p:sp>
      <p:sp>
        <p:nvSpPr>
          <p:cNvPr id="6" name="Text Placeholder 5"/>
          <p:cNvSpPr>
            <a:spLocks noGrp="1"/>
          </p:cNvSpPr>
          <p:nvPr>
            <p:ph type="body" sz="quarter" idx="3"/>
          </p:nvPr>
        </p:nvSpPr>
        <p:spPr/>
        <p:txBody>
          <a:bodyPr/>
          <a:lstStyle/>
          <a:p>
            <a:r>
              <a:rPr lang="en-US" dirty="0" smtClean="0"/>
              <a:t>Environmental</a:t>
            </a:r>
            <a:endParaRPr lang="en-US" dirty="0"/>
          </a:p>
        </p:txBody>
      </p:sp>
      <p:sp>
        <p:nvSpPr>
          <p:cNvPr id="7" name="Content Placeholder 6"/>
          <p:cNvSpPr>
            <a:spLocks noGrp="1"/>
          </p:cNvSpPr>
          <p:nvPr>
            <p:ph sz="quarter" idx="4"/>
          </p:nvPr>
        </p:nvSpPr>
        <p:spPr/>
        <p:txBody>
          <a:bodyPr/>
          <a:lstStyle/>
          <a:p>
            <a:r>
              <a:rPr lang="en-US" dirty="0" smtClean="0"/>
              <a:t>Literacy Rich Environment</a:t>
            </a:r>
          </a:p>
          <a:p>
            <a:endParaRPr lang="en-US" dirty="0"/>
          </a:p>
          <a:p>
            <a:endParaRPr lang="en-US" dirty="0" smtClean="0"/>
          </a:p>
          <a:p>
            <a:endParaRPr lang="en-US" dirty="0"/>
          </a:p>
          <a:p>
            <a:r>
              <a:rPr lang="en-US" dirty="0" smtClean="0"/>
              <a:t>Quality of Instruction</a:t>
            </a:r>
            <a:endParaRPr lang="en-US" dirty="0"/>
          </a:p>
        </p:txBody>
      </p:sp>
    </p:spTree>
    <p:extLst>
      <p:ext uri="{BB962C8B-B14F-4D97-AF65-F5344CB8AC3E}">
        <p14:creationId xmlns:p14="http://schemas.microsoft.com/office/powerpoint/2010/main" val="363479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Language Rich Environments</a:t>
            </a:r>
            <a:endParaRPr lang="en-US" dirty="0"/>
          </a:p>
        </p:txBody>
      </p:sp>
      <p:sp>
        <p:nvSpPr>
          <p:cNvPr id="8" name="Content Placeholder 7"/>
          <p:cNvSpPr>
            <a:spLocks noGrp="1"/>
          </p:cNvSpPr>
          <p:nvPr>
            <p:ph idx="1"/>
          </p:nvPr>
        </p:nvSpPr>
        <p:spPr/>
        <p:txBody>
          <a:bodyPr>
            <a:normAutofit fontScale="62500" lnSpcReduction="20000"/>
          </a:bodyPr>
          <a:lstStyle/>
          <a:p>
            <a:r>
              <a:rPr lang="en-US" dirty="0" smtClean="0"/>
              <a:t>Exposure </a:t>
            </a:r>
            <a:r>
              <a:rPr lang="en-US" dirty="0"/>
              <a:t>to </a:t>
            </a:r>
            <a:r>
              <a:rPr lang="en-US" b="1" dirty="0"/>
              <a:t>varied vocabulary</a:t>
            </a:r>
            <a:r>
              <a:rPr lang="en-US" dirty="0"/>
              <a:t>. </a:t>
            </a:r>
          </a:p>
          <a:p>
            <a:pPr lvl="1"/>
            <a:r>
              <a:rPr lang="en-US" dirty="0" smtClean="0"/>
              <a:t>Knowing </a:t>
            </a:r>
            <a:r>
              <a:rPr lang="en-US" dirty="0"/>
              <a:t>the “right word” is vital if one is to </a:t>
            </a:r>
            <a:r>
              <a:rPr lang="en-US" dirty="0" smtClean="0"/>
              <a:t> communicate </a:t>
            </a:r>
            <a:r>
              <a:rPr lang="en-US" dirty="0"/>
              <a:t>information clearly. Large vocabularies have long been known to </a:t>
            </a:r>
            <a:r>
              <a:rPr lang="en-US" dirty="0" smtClean="0"/>
              <a:t>be </a:t>
            </a:r>
            <a:r>
              <a:rPr lang="en-US" dirty="0"/>
              <a:t>linked to reading success (e.g., Anderson &amp; </a:t>
            </a:r>
            <a:r>
              <a:rPr lang="en-US" dirty="0" err="1"/>
              <a:t>Freebody</a:t>
            </a:r>
            <a:r>
              <a:rPr lang="en-US" dirty="0"/>
              <a:t> </a:t>
            </a:r>
            <a:r>
              <a:rPr lang="en-US" dirty="0" smtClean="0"/>
              <a:t>1981</a:t>
            </a:r>
          </a:p>
          <a:p>
            <a:pPr marL="114300" indent="0">
              <a:buNone/>
            </a:pPr>
            <a:endParaRPr lang="en-US" dirty="0"/>
          </a:p>
          <a:p>
            <a:r>
              <a:rPr lang="en-US" dirty="0" smtClean="0"/>
              <a:t>Opportunities </a:t>
            </a:r>
            <a:r>
              <a:rPr lang="en-US" dirty="0"/>
              <a:t>to be part of conversations that use </a:t>
            </a:r>
            <a:r>
              <a:rPr lang="en-US" b="1" dirty="0"/>
              <a:t>extended discourse. </a:t>
            </a:r>
          </a:p>
          <a:p>
            <a:pPr lvl="1"/>
            <a:r>
              <a:rPr lang="en-US" dirty="0"/>
              <a:t>Extended discourse is talk that requires participants to develop understandings </a:t>
            </a:r>
            <a:r>
              <a:rPr lang="en-US" dirty="0" smtClean="0"/>
              <a:t> beyond </a:t>
            </a:r>
            <a:r>
              <a:rPr lang="en-US" dirty="0"/>
              <a:t>the here and now and that requires the use of several sentences to </a:t>
            </a:r>
            <a:r>
              <a:rPr lang="en-US" dirty="0" smtClean="0"/>
              <a:t>build a </a:t>
            </a:r>
            <a:r>
              <a:rPr lang="en-US" dirty="0"/>
              <a:t>linguistic structure, such as in explanations, narratives, or pretend talk. </a:t>
            </a:r>
          </a:p>
          <a:p>
            <a:r>
              <a:rPr lang="en-US" dirty="0" smtClean="0"/>
              <a:t>Home </a:t>
            </a:r>
            <a:r>
              <a:rPr lang="en-US" dirty="0"/>
              <a:t>and classroom environments that are </a:t>
            </a:r>
            <a:r>
              <a:rPr lang="en-US" b="1" dirty="0"/>
              <a:t>cognitively and linguistically </a:t>
            </a:r>
            <a:r>
              <a:rPr lang="en-US" b="1" dirty="0" smtClean="0"/>
              <a:t> stimulating</a:t>
            </a:r>
            <a:r>
              <a:rPr lang="en-US" b="1" dirty="0"/>
              <a:t>. </a:t>
            </a:r>
            <a:endParaRPr lang="en-US" b="1" dirty="0" smtClean="0"/>
          </a:p>
          <a:p>
            <a:pPr lvl="1"/>
            <a:r>
              <a:rPr lang="en-US" dirty="0" smtClean="0"/>
              <a:t>Children </a:t>
            </a:r>
            <a:r>
              <a:rPr lang="en-US" dirty="0"/>
              <a:t>are most likely to experience conversations that include </a:t>
            </a:r>
            <a:r>
              <a:rPr lang="en-US" dirty="0" smtClean="0"/>
              <a:t>comprehensible </a:t>
            </a:r>
            <a:r>
              <a:rPr lang="en-US" dirty="0"/>
              <a:t>and interesting extended discourse and are rich with vocabulary </a:t>
            </a:r>
            <a:r>
              <a:rPr lang="en-US" dirty="0" smtClean="0"/>
              <a:t>when </a:t>
            </a:r>
            <a:r>
              <a:rPr lang="en-US" dirty="0"/>
              <a:t>their parents are able to obtain and read good books and when their </a:t>
            </a:r>
            <a:r>
              <a:rPr lang="en-US" dirty="0" smtClean="0"/>
              <a:t>teachers </a:t>
            </a:r>
            <a:r>
              <a:rPr lang="en-US" dirty="0"/>
              <a:t>provide classrooms with a curriculum that is varied and stimulating. </a:t>
            </a:r>
          </a:p>
        </p:txBody>
      </p:sp>
    </p:spTree>
    <p:extLst>
      <p:ext uri="{BB962C8B-B14F-4D97-AF65-F5344CB8AC3E}">
        <p14:creationId xmlns:p14="http://schemas.microsoft.com/office/powerpoint/2010/main" val="1339185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Literacy Rich Environments</a:t>
            </a:r>
            <a:endParaRPr lang="en-US" dirty="0"/>
          </a:p>
        </p:txBody>
      </p:sp>
      <p:sp>
        <p:nvSpPr>
          <p:cNvPr id="8" name="Content Placeholder 7"/>
          <p:cNvSpPr>
            <a:spLocks noGrp="1"/>
          </p:cNvSpPr>
          <p:nvPr>
            <p:ph idx="1"/>
          </p:nvPr>
        </p:nvSpPr>
        <p:spPr/>
        <p:txBody>
          <a:bodyPr>
            <a:normAutofit fontScale="62500" lnSpcReduction="20000"/>
          </a:bodyPr>
          <a:lstStyle/>
          <a:p>
            <a:r>
              <a:rPr lang="en-US" dirty="0" smtClean="0"/>
              <a:t>Most children enter K with knowledge of typical </a:t>
            </a:r>
            <a:r>
              <a:rPr lang="en-US" dirty="0"/>
              <a:t>8,500 most common words in the English language</a:t>
            </a:r>
          </a:p>
          <a:p>
            <a:endParaRPr lang="en-US" dirty="0" smtClean="0"/>
          </a:p>
          <a:p>
            <a:r>
              <a:rPr lang="en-US" dirty="0" smtClean="0"/>
              <a:t>Exposure </a:t>
            </a:r>
            <a:r>
              <a:rPr lang="en-US" dirty="0"/>
              <a:t>to less common, </a:t>
            </a:r>
            <a:r>
              <a:rPr lang="en-US" dirty="0" smtClean="0"/>
              <a:t>more sophisticated vocabulary at </a:t>
            </a:r>
            <a:r>
              <a:rPr lang="en-US" dirty="0"/>
              <a:t>home relates directly </a:t>
            </a:r>
            <a:r>
              <a:rPr lang="en-US" dirty="0" smtClean="0"/>
              <a:t>to children’s </a:t>
            </a:r>
            <a:r>
              <a:rPr lang="en-US" dirty="0"/>
              <a:t>vocabulary acquisition.</a:t>
            </a:r>
          </a:p>
          <a:p>
            <a:endParaRPr lang="en-US" dirty="0" smtClean="0"/>
          </a:p>
          <a:p>
            <a:r>
              <a:rPr lang="en-US" dirty="0"/>
              <a:t>Good readers combine </a:t>
            </a:r>
            <a:r>
              <a:rPr lang="en-US" dirty="0" smtClean="0"/>
              <a:t>a </a:t>
            </a:r>
            <a:r>
              <a:rPr lang="en-US" dirty="0"/>
              <a:t>variety of strategies to read words</a:t>
            </a:r>
            <a:r>
              <a:rPr lang="en-US" dirty="0" smtClean="0"/>
              <a:t>.</a:t>
            </a:r>
          </a:p>
          <a:p>
            <a:endParaRPr lang="en-US" dirty="0" smtClean="0"/>
          </a:p>
          <a:p>
            <a:r>
              <a:rPr lang="en-US" dirty="0" smtClean="0"/>
              <a:t>Children </a:t>
            </a:r>
            <a:r>
              <a:rPr lang="en-US" dirty="0"/>
              <a:t>who </a:t>
            </a:r>
            <a:r>
              <a:rPr lang="en-US" dirty="0" smtClean="0"/>
              <a:t>acquire strong </a:t>
            </a:r>
            <a:r>
              <a:rPr lang="en-US" dirty="0"/>
              <a:t>vocabularies increase </a:t>
            </a:r>
            <a:r>
              <a:rPr lang="en-US" dirty="0" smtClean="0"/>
              <a:t>their ability </a:t>
            </a:r>
            <a:r>
              <a:rPr lang="en-US" dirty="0"/>
              <a:t>to make sense of what a </a:t>
            </a:r>
            <a:r>
              <a:rPr lang="en-US" dirty="0" smtClean="0"/>
              <a:t>word might </a:t>
            </a:r>
            <a:r>
              <a:rPr lang="en-US" dirty="0"/>
              <a:t>be while using what </a:t>
            </a:r>
            <a:r>
              <a:rPr lang="en-US" dirty="0" smtClean="0"/>
              <a:t>they know </a:t>
            </a:r>
            <a:r>
              <a:rPr lang="en-US" dirty="0"/>
              <a:t>about phonics</a:t>
            </a:r>
            <a:r>
              <a:rPr lang="en-US" dirty="0" smtClean="0"/>
              <a:t>.</a:t>
            </a:r>
          </a:p>
          <a:p>
            <a:endParaRPr lang="en-US" dirty="0" smtClean="0"/>
          </a:p>
          <a:p>
            <a:r>
              <a:rPr lang="en-US" dirty="0" smtClean="0"/>
              <a:t>Language- </a:t>
            </a:r>
            <a:r>
              <a:rPr lang="en-US" dirty="0"/>
              <a:t>poor families are likely to use </a:t>
            </a:r>
            <a:r>
              <a:rPr lang="en-US" dirty="0" smtClean="0"/>
              <a:t>fewer different </a:t>
            </a:r>
            <a:r>
              <a:rPr lang="en-US" dirty="0"/>
              <a:t>words in their </a:t>
            </a:r>
            <a:r>
              <a:rPr lang="en-US" dirty="0" smtClean="0"/>
              <a:t>everyday conversations </a:t>
            </a:r>
          </a:p>
          <a:p>
            <a:pPr lvl="1"/>
            <a:r>
              <a:rPr lang="en-US" dirty="0"/>
              <a:t>T</a:t>
            </a:r>
            <a:r>
              <a:rPr lang="en-US" dirty="0" smtClean="0"/>
              <a:t>he </a:t>
            </a:r>
            <a:r>
              <a:rPr lang="en-US" dirty="0"/>
              <a:t>language </a:t>
            </a:r>
            <a:r>
              <a:rPr lang="en-US" dirty="0" smtClean="0"/>
              <a:t>environment </a:t>
            </a:r>
            <a:r>
              <a:rPr lang="en-US" dirty="0"/>
              <a:t>is more likely to </a:t>
            </a:r>
            <a:r>
              <a:rPr lang="en-US" dirty="0" smtClean="0"/>
              <a:t>be controlling </a:t>
            </a:r>
            <a:r>
              <a:rPr lang="en-US" dirty="0"/>
              <a:t>and punitive.</a:t>
            </a:r>
          </a:p>
        </p:txBody>
      </p:sp>
    </p:spTree>
    <p:extLst>
      <p:ext uri="{BB962C8B-B14F-4D97-AF65-F5344CB8AC3E}">
        <p14:creationId xmlns:p14="http://schemas.microsoft.com/office/powerpoint/2010/main" val="1341652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Literacy Rich Environments</a:t>
            </a:r>
            <a:endParaRPr lang="en-US" dirty="0"/>
          </a:p>
        </p:txBody>
      </p:sp>
      <p:sp>
        <p:nvSpPr>
          <p:cNvPr id="8" name="Content Placeholder 7"/>
          <p:cNvSpPr>
            <a:spLocks noGrp="1"/>
          </p:cNvSpPr>
          <p:nvPr>
            <p:ph idx="1"/>
          </p:nvPr>
        </p:nvSpPr>
        <p:spPr/>
        <p:txBody>
          <a:bodyPr>
            <a:normAutofit fontScale="55000" lnSpcReduction="20000"/>
          </a:bodyPr>
          <a:lstStyle/>
          <a:p>
            <a:r>
              <a:rPr lang="en-US" dirty="0" smtClean="0"/>
              <a:t>Relationship </a:t>
            </a:r>
            <a:r>
              <a:rPr lang="en-US" dirty="0"/>
              <a:t>Between Home Literacy Environment and Reading Achievement in Children with Reading </a:t>
            </a:r>
            <a:r>
              <a:rPr lang="en-US" dirty="0" smtClean="0"/>
              <a:t>Disabilities - </a:t>
            </a:r>
            <a:r>
              <a:rPr lang="en-US" dirty="0" err="1" smtClean="0"/>
              <a:t>Fontina</a:t>
            </a:r>
            <a:r>
              <a:rPr lang="en-US" dirty="0" smtClean="0"/>
              <a:t> </a:t>
            </a:r>
            <a:r>
              <a:rPr lang="en-US" dirty="0"/>
              <a:t>L. </a:t>
            </a:r>
            <a:r>
              <a:rPr lang="en-US" dirty="0" smtClean="0"/>
              <a:t>Rashid (2005)</a:t>
            </a:r>
          </a:p>
          <a:p>
            <a:pPr lvl="1"/>
            <a:r>
              <a:rPr lang="en-US" dirty="0"/>
              <a:t>P</a:t>
            </a:r>
            <a:r>
              <a:rPr lang="en-US" dirty="0" smtClean="0"/>
              <a:t>arents</a:t>
            </a:r>
            <a:r>
              <a:rPr lang="en-US" dirty="0"/>
              <a:t>' home literacy activities were significantly related to children's </a:t>
            </a:r>
            <a:r>
              <a:rPr lang="en-US" b="1" dirty="0"/>
              <a:t>passage comprehension and spelling scores</a:t>
            </a:r>
            <a:endParaRPr lang="en-US" b="1" dirty="0" smtClean="0"/>
          </a:p>
          <a:p>
            <a:endParaRPr lang="en-US" dirty="0"/>
          </a:p>
          <a:p>
            <a:r>
              <a:rPr lang="en-US" dirty="0" smtClean="0"/>
              <a:t>Home </a:t>
            </a:r>
            <a:r>
              <a:rPr lang="en-US" dirty="0"/>
              <a:t>Literacy Environment and Its Role in the Achievement of Preschoolers With </a:t>
            </a:r>
            <a:r>
              <a:rPr lang="en-US" dirty="0" smtClean="0"/>
              <a:t>Disabilities - Elaine Carlson (2010)</a:t>
            </a:r>
          </a:p>
          <a:p>
            <a:pPr lvl="1"/>
            <a:r>
              <a:rPr lang="en-US" dirty="0" smtClean="0"/>
              <a:t>Home literacy environment of 3- to 5-year-olds was a significant predictor of scores on a test of </a:t>
            </a:r>
            <a:r>
              <a:rPr lang="en-US" b="1" dirty="0" smtClean="0"/>
              <a:t>receptive vocabulary and reading comprehension </a:t>
            </a:r>
            <a:r>
              <a:rPr lang="en-US" dirty="0" smtClean="0"/>
              <a:t>in later years. </a:t>
            </a:r>
          </a:p>
          <a:p>
            <a:endParaRPr lang="en-US" dirty="0" smtClean="0"/>
          </a:p>
          <a:p>
            <a:r>
              <a:rPr lang="en-US" dirty="0" smtClean="0"/>
              <a:t>Maternal </a:t>
            </a:r>
            <a:r>
              <a:rPr lang="en-US" dirty="0"/>
              <a:t>literacy practices and toddlers’ emergent literacy skills - Claire Maples Edwards (2014)</a:t>
            </a:r>
          </a:p>
          <a:p>
            <a:pPr lvl="1"/>
            <a:r>
              <a:rPr lang="en-US" dirty="0" smtClean="0"/>
              <a:t>Mothers </a:t>
            </a:r>
            <a:r>
              <a:rPr lang="en-US" dirty="0"/>
              <a:t>engaged in several emergent literacy </a:t>
            </a:r>
            <a:r>
              <a:rPr lang="en-US" dirty="0" smtClean="0"/>
              <a:t>behaviors </a:t>
            </a:r>
            <a:r>
              <a:rPr lang="en-US" dirty="0"/>
              <a:t>with their toddlers during shared-reading interactions. Some of these </a:t>
            </a:r>
            <a:r>
              <a:rPr lang="en-US" dirty="0" smtClean="0"/>
              <a:t>behaviors </a:t>
            </a:r>
            <a:r>
              <a:rPr lang="en-US" dirty="0"/>
              <a:t>were also exhibited by their children. The </a:t>
            </a:r>
            <a:r>
              <a:rPr lang="en-US" dirty="0" smtClean="0"/>
              <a:t>behaviors </a:t>
            </a:r>
            <a:r>
              <a:rPr lang="en-US" dirty="0"/>
              <a:t>observed in mothers and toddlers were related to the </a:t>
            </a:r>
            <a:r>
              <a:rPr lang="en-US" b="1" dirty="0"/>
              <a:t>written language awareness </a:t>
            </a:r>
            <a:r>
              <a:rPr lang="en-US" dirty="0"/>
              <a:t>domain</a:t>
            </a:r>
          </a:p>
          <a:p>
            <a:pPr marL="411480" lvl="1" indent="0">
              <a:buNone/>
            </a:pPr>
            <a:endParaRPr lang="en-US" dirty="0"/>
          </a:p>
        </p:txBody>
      </p:sp>
    </p:spTree>
    <p:extLst>
      <p:ext uri="{BB962C8B-B14F-4D97-AF65-F5344CB8AC3E}">
        <p14:creationId xmlns:p14="http://schemas.microsoft.com/office/powerpoint/2010/main" val="3070194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Instruction </a:t>
            </a:r>
            <a:endParaRPr lang="en-US" dirty="0"/>
          </a:p>
        </p:txBody>
      </p:sp>
      <p:sp>
        <p:nvSpPr>
          <p:cNvPr id="3" name="Content Placeholder 2"/>
          <p:cNvSpPr>
            <a:spLocks noGrp="1"/>
          </p:cNvSpPr>
          <p:nvPr>
            <p:ph sz="half" idx="1"/>
          </p:nvPr>
        </p:nvSpPr>
        <p:spPr>
          <a:xfrm>
            <a:off x="457200" y="1536192"/>
            <a:ext cx="3276600" cy="4590288"/>
          </a:xfrm>
        </p:spPr>
        <p:txBody>
          <a:bodyPr>
            <a:normAutofit fontScale="62500" lnSpcReduction="20000"/>
          </a:bodyPr>
          <a:lstStyle/>
          <a:p>
            <a:r>
              <a:rPr lang="en-US" dirty="0"/>
              <a:t>A 2011 federal study analyzing the effectiveness of four widely used </a:t>
            </a:r>
            <a:r>
              <a:rPr lang="en-US" dirty="0" smtClean="0"/>
              <a:t>direct instruction reading </a:t>
            </a:r>
            <a:r>
              <a:rPr lang="en-US" dirty="0"/>
              <a:t>programs </a:t>
            </a:r>
            <a:endParaRPr lang="en-US" dirty="0" smtClean="0"/>
          </a:p>
          <a:p>
            <a:pPr lvl="1"/>
            <a:r>
              <a:rPr lang="en-US" dirty="0"/>
              <a:t>Spell Read P.A.T</a:t>
            </a:r>
            <a:r>
              <a:rPr lang="en-US" dirty="0" smtClean="0"/>
              <a:t>. </a:t>
            </a:r>
          </a:p>
          <a:p>
            <a:pPr lvl="1"/>
            <a:r>
              <a:rPr lang="en-US" dirty="0" smtClean="0"/>
              <a:t>Corrective Reading </a:t>
            </a:r>
          </a:p>
          <a:p>
            <a:pPr lvl="1"/>
            <a:r>
              <a:rPr lang="en-US" dirty="0" smtClean="0"/>
              <a:t>Wilson Reading</a:t>
            </a:r>
          </a:p>
          <a:p>
            <a:pPr lvl="1"/>
            <a:r>
              <a:rPr lang="en-US" dirty="0" smtClean="0"/>
              <a:t>Failure </a:t>
            </a:r>
            <a:r>
              <a:rPr lang="en-US" dirty="0"/>
              <a:t>Free </a:t>
            </a:r>
            <a:r>
              <a:rPr lang="en-US" dirty="0" smtClean="0"/>
              <a:t>Reading</a:t>
            </a:r>
            <a:endParaRPr lang="en-US" dirty="0"/>
          </a:p>
          <a:p>
            <a:r>
              <a:rPr lang="en-US" dirty="0"/>
              <a:t> After one year of instruction, there were significant impacts on phonemic decoding, word reading accuracy and fluency, and comprehension </a:t>
            </a:r>
            <a:endParaRPr lang="en-US" dirty="0" smtClean="0"/>
          </a:p>
          <a:p>
            <a:r>
              <a:rPr lang="en-US" dirty="0"/>
              <a:t>Reading skills </a:t>
            </a:r>
            <a:r>
              <a:rPr lang="en-US" dirty="0" smtClean="0"/>
              <a:t>can only be </a:t>
            </a:r>
            <a:r>
              <a:rPr lang="en-US" dirty="0"/>
              <a:t>significantly improved through </a:t>
            </a:r>
            <a:r>
              <a:rPr lang="en-US" b="1" dirty="0" smtClean="0"/>
              <a:t>direct instruction </a:t>
            </a:r>
            <a:r>
              <a:rPr lang="en-US" b="1" dirty="0"/>
              <a:t>in word-level skills</a:t>
            </a:r>
            <a:endParaRPr lang="en-US" b="1" dirty="0" smtClean="0"/>
          </a:p>
          <a:p>
            <a:pPr marL="114300" indent="0">
              <a:buNone/>
            </a:pPr>
            <a:endParaRPr lang="en-US" dirty="0"/>
          </a:p>
        </p:txBody>
      </p:sp>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733800" y="1524000"/>
            <a:ext cx="45720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754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Five Pillars of Direct Reading Instruction </a:t>
            </a:r>
            <a:endParaRPr lang="en-US" dirty="0"/>
          </a:p>
        </p:txBody>
      </p:sp>
      <p:sp>
        <p:nvSpPr>
          <p:cNvPr id="4" name="Rectangle 3"/>
          <p:cNvSpPr/>
          <p:nvPr/>
        </p:nvSpPr>
        <p:spPr>
          <a:xfrm>
            <a:off x="882202" y="2362200"/>
            <a:ext cx="650919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Phonemic Awareness Training </a:t>
            </a:r>
          </a:p>
          <a:p>
            <a:pPr algn="ctr"/>
            <a:r>
              <a:rPr lang="en-US" dirty="0" smtClean="0">
                <a:solidFill>
                  <a:schemeClr val="tx1"/>
                </a:solidFill>
              </a:rPr>
              <a:t>Noticing the sounds of spoken language</a:t>
            </a:r>
            <a:endParaRPr lang="en-US" dirty="0">
              <a:solidFill>
                <a:schemeClr val="tx1"/>
              </a:solidFill>
            </a:endParaRPr>
          </a:p>
        </p:txBody>
      </p:sp>
      <p:sp>
        <p:nvSpPr>
          <p:cNvPr id="5" name="Rectangle 4"/>
          <p:cNvSpPr/>
          <p:nvPr/>
        </p:nvSpPr>
        <p:spPr>
          <a:xfrm>
            <a:off x="882201" y="3276600"/>
            <a:ext cx="6509197"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Phonemic Instruction</a:t>
            </a:r>
          </a:p>
          <a:p>
            <a:pPr algn="ctr"/>
            <a:r>
              <a:rPr lang="en-US" dirty="0" smtClean="0">
                <a:solidFill>
                  <a:schemeClr val="tx1"/>
                </a:solidFill>
              </a:rPr>
              <a:t>Teaching letter-sound relationships (grapheme/phoneme) </a:t>
            </a:r>
            <a:endParaRPr lang="en-US" dirty="0">
              <a:solidFill>
                <a:schemeClr val="tx1"/>
              </a:solidFill>
            </a:endParaRPr>
          </a:p>
        </p:txBody>
      </p:sp>
      <p:sp>
        <p:nvSpPr>
          <p:cNvPr id="6" name="Rectangle 5"/>
          <p:cNvSpPr/>
          <p:nvPr/>
        </p:nvSpPr>
        <p:spPr>
          <a:xfrm>
            <a:off x="878982" y="4191000"/>
            <a:ext cx="6512417"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Fluency Instruction</a:t>
            </a:r>
          </a:p>
          <a:p>
            <a:pPr algn="ctr"/>
            <a:r>
              <a:rPr lang="en-US" dirty="0" smtClean="0">
                <a:solidFill>
                  <a:schemeClr val="tx1"/>
                </a:solidFill>
              </a:rPr>
              <a:t>Reading text accurately and quickly</a:t>
            </a:r>
            <a:endParaRPr lang="en-US" dirty="0">
              <a:solidFill>
                <a:schemeClr val="tx1"/>
              </a:solidFill>
            </a:endParaRPr>
          </a:p>
        </p:txBody>
      </p:sp>
      <p:sp>
        <p:nvSpPr>
          <p:cNvPr id="7" name="Rectangle 6"/>
          <p:cNvSpPr/>
          <p:nvPr/>
        </p:nvSpPr>
        <p:spPr>
          <a:xfrm>
            <a:off x="878982" y="5105400"/>
            <a:ext cx="6512418"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Vocabulary Instruction</a:t>
            </a:r>
          </a:p>
          <a:p>
            <a:pPr algn="ctr"/>
            <a:r>
              <a:rPr lang="en-US" dirty="0" smtClean="0">
                <a:solidFill>
                  <a:schemeClr val="tx1"/>
                </a:solidFill>
              </a:rPr>
              <a:t>Instruction </a:t>
            </a:r>
            <a:r>
              <a:rPr lang="en-US" dirty="0">
                <a:solidFill>
                  <a:schemeClr val="tx1"/>
                </a:solidFill>
              </a:rPr>
              <a:t>in the words necessary for effective </a:t>
            </a:r>
            <a:r>
              <a:rPr lang="en-US" dirty="0" smtClean="0">
                <a:solidFill>
                  <a:schemeClr val="tx1"/>
                </a:solidFill>
              </a:rPr>
              <a:t>communication</a:t>
            </a:r>
            <a:endParaRPr lang="en-US" dirty="0">
              <a:solidFill>
                <a:schemeClr val="tx1"/>
              </a:solidFill>
            </a:endParaRPr>
          </a:p>
        </p:txBody>
      </p:sp>
      <p:sp>
        <p:nvSpPr>
          <p:cNvPr id="8" name="Rectangle 7"/>
          <p:cNvSpPr/>
          <p:nvPr/>
        </p:nvSpPr>
        <p:spPr>
          <a:xfrm>
            <a:off x="878982" y="5943600"/>
            <a:ext cx="6512415"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Comprehension Instruction</a:t>
            </a:r>
          </a:p>
          <a:p>
            <a:pPr algn="ctr"/>
            <a:r>
              <a:rPr lang="en-US" dirty="0">
                <a:solidFill>
                  <a:schemeClr val="tx1"/>
                </a:solidFill>
              </a:rPr>
              <a:t> </a:t>
            </a:r>
            <a:r>
              <a:rPr lang="en-US" dirty="0" smtClean="0">
                <a:solidFill>
                  <a:schemeClr val="tx1"/>
                </a:solidFill>
              </a:rPr>
              <a:t>The </a:t>
            </a:r>
            <a:r>
              <a:rPr lang="en-US" dirty="0">
                <a:solidFill>
                  <a:schemeClr val="tx1"/>
                </a:solidFill>
              </a:rPr>
              <a:t>ability to </a:t>
            </a:r>
            <a:r>
              <a:rPr lang="en-US" dirty="0" smtClean="0">
                <a:solidFill>
                  <a:schemeClr val="tx1"/>
                </a:solidFill>
              </a:rPr>
              <a:t>understand meaning </a:t>
            </a:r>
            <a:r>
              <a:rPr lang="en-US" dirty="0">
                <a:solidFill>
                  <a:schemeClr val="tx1"/>
                </a:solidFill>
              </a:rPr>
              <a:t>from what is read. </a:t>
            </a:r>
          </a:p>
        </p:txBody>
      </p:sp>
    </p:spTree>
    <p:extLst>
      <p:ext uri="{BB962C8B-B14F-4D97-AF65-F5344CB8AC3E}">
        <p14:creationId xmlns:p14="http://schemas.microsoft.com/office/powerpoint/2010/main" val="411598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Quality of 1:1 reading  instruction</a:t>
            </a:r>
            <a:endParaRPr lang="en-US" sz="2800" dirty="0"/>
          </a:p>
        </p:txBody>
      </p:sp>
      <p:graphicFrame>
        <p:nvGraphicFramePr>
          <p:cNvPr id="7" name="Chart 6"/>
          <p:cNvGraphicFramePr/>
          <p:nvPr>
            <p:extLst>
              <p:ext uri="{D42A27DB-BD31-4B8C-83A1-F6EECF244321}">
                <p14:modId xmlns:p14="http://schemas.microsoft.com/office/powerpoint/2010/main" val="3669008858"/>
              </p:ext>
            </p:extLst>
          </p:nvPr>
        </p:nvGraphicFramePr>
        <p:xfrm>
          <a:off x="609600" y="1295400"/>
          <a:ext cx="73152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371600" y="2209800"/>
            <a:ext cx="5819927" cy="1200329"/>
          </a:xfrm>
          <a:prstGeom prst="rect">
            <a:avLst/>
          </a:prstGeom>
          <a:solidFill>
            <a:schemeClr val="accent2"/>
          </a:solidFill>
          <a:ln w="76200">
            <a:solidFill>
              <a:schemeClr val="accent1"/>
            </a:solidFill>
          </a:ln>
        </p:spPr>
        <p:txBody>
          <a:bodyPr wrap="none" rtlCol="0">
            <a:spAutoFit/>
          </a:bodyPr>
          <a:lstStyle/>
          <a:p>
            <a:r>
              <a:rPr lang="en-US" dirty="0"/>
              <a:t>Students taught in small groups of 2-6 students were able </a:t>
            </a:r>
            <a:endParaRPr lang="en-US" dirty="0" smtClean="0"/>
          </a:p>
          <a:p>
            <a:r>
              <a:rPr lang="en-US" dirty="0" smtClean="0"/>
              <a:t>to </a:t>
            </a:r>
            <a:r>
              <a:rPr lang="en-US" dirty="0"/>
              <a:t>make the same gains in reading performance as students </a:t>
            </a:r>
            <a:endParaRPr lang="en-US" dirty="0" smtClean="0"/>
          </a:p>
          <a:p>
            <a:r>
              <a:rPr lang="en-US" dirty="0" smtClean="0"/>
              <a:t>taught </a:t>
            </a:r>
            <a:r>
              <a:rPr lang="en-US" dirty="0"/>
              <a:t>in one-on-one </a:t>
            </a:r>
            <a:r>
              <a:rPr lang="en-US" dirty="0" smtClean="0"/>
              <a:t>sessions.</a:t>
            </a:r>
            <a:endParaRPr lang="en-US" dirty="0"/>
          </a:p>
          <a:p>
            <a:endParaRPr lang="en-US" dirty="0"/>
          </a:p>
        </p:txBody>
      </p:sp>
      <p:sp>
        <p:nvSpPr>
          <p:cNvPr id="10" name="TextBox 9"/>
          <p:cNvSpPr txBox="1"/>
          <p:nvPr/>
        </p:nvSpPr>
        <p:spPr>
          <a:xfrm>
            <a:off x="1524000" y="4114800"/>
            <a:ext cx="5356659" cy="1200329"/>
          </a:xfrm>
          <a:prstGeom prst="rect">
            <a:avLst/>
          </a:prstGeom>
          <a:solidFill>
            <a:schemeClr val="accent2"/>
          </a:solidFill>
          <a:ln w="57150">
            <a:solidFill>
              <a:schemeClr val="accent1"/>
            </a:solidFill>
          </a:ln>
        </p:spPr>
        <p:txBody>
          <a:bodyPr wrap="none" rtlCol="0">
            <a:spAutoFit/>
          </a:bodyPr>
          <a:lstStyle/>
          <a:p>
            <a:r>
              <a:rPr lang="en-US" dirty="0"/>
              <a:t>Certified teachers and reliably trained adult volunteers </a:t>
            </a:r>
            <a:endParaRPr lang="en-US" dirty="0" smtClean="0"/>
          </a:p>
          <a:p>
            <a:r>
              <a:rPr lang="en-US" dirty="0" smtClean="0"/>
              <a:t>were </a:t>
            </a:r>
            <a:r>
              <a:rPr lang="en-US" dirty="0"/>
              <a:t>equally able to help struggling readers </a:t>
            </a:r>
            <a:endParaRPr lang="en-US" dirty="0" smtClean="0"/>
          </a:p>
          <a:p>
            <a:r>
              <a:rPr lang="en-US" dirty="0" smtClean="0"/>
              <a:t>in </a:t>
            </a:r>
            <a:r>
              <a:rPr lang="en-US" dirty="0"/>
              <a:t>both one-on-one and small group settings.</a:t>
            </a:r>
          </a:p>
          <a:p>
            <a:endParaRPr lang="en-US" dirty="0"/>
          </a:p>
        </p:txBody>
      </p:sp>
    </p:spTree>
    <p:extLst>
      <p:ext uri="{BB962C8B-B14F-4D97-AF65-F5344CB8AC3E}">
        <p14:creationId xmlns:p14="http://schemas.microsoft.com/office/powerpoint/2010/main" val="135358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a:t>Dyslexia is a specific learning disability that is neurological in </a:t>
            </a:r>
            <a:r>
              <a:rPr lang="en-US" dirty="0" smtClean="0"/>
              <a:t>origin</a:t>
            </a:r>
          </a:p>
          <a:p>
            <a:pPr lvl="1"/>
            <a:r>
              <a:rPr lang="en-US" dirty="0"/>
              <a:t>It is characterized by difficulties with accurate and / or </a:t>
            </a:r>
            <a:r>
              <a:rPr lang="en-US" b="1" dirty="0"/>
              <a:t>fluent word recognition</a:t>
            </a:r>
            <a:r>
              <a:rPr lang="en-US" dirty="0"/>
              <a:t> and by poor </a:t>
            </a:r>
            <a:r>
              <a:rPr lang="en-US" dirty="0" smtClean="0"/>
              <a:t>spelling </a:t>
            </a:r>
            <a:r>
              <a:rPr lang="en-US" dirty="0"/>
              <a:t>and decoding abilities. </a:t>
            </a:r>
            <a:endParaRPr lang="en-US" dirty="0" smtClean="0"/>
          </a:p>
          <a:p>
            <a:pPr lvl="1"/>
            <a:r>
              <a:rPr lang="en-US" dirty="0"/>
              <a:t>These difficulties typically result from a </a:t>
            </a:r>
            <a:r>
              <a:rPr lang="en-US" b="1" dirty="0"/>
              <a:t>deficit in the phonological component</a:t>
            </a:r>
            <a:r>
              <a:rPr lang="en-US" dirty="0"/>
              <a:t> of language </a:t>
            </a:r>
          </a:p>
          <a:p>
            <a:pPr lvl="1"/>
            <a:r>
              <a:rPr lang="en-US" dirty="0" smtClean="0"/>
              <a:t>It is </a:t>
            </a:r>
            <a:r>
              <a:rPr lang="en-US" b="1" dirty="0" smtClean="0"/>
              <a:t>unexpected </a:t>
            </a:r>
            <a:r>
              <a:rPr lang="en-US" b="1" dirty="0"/>
              <a:t>in relation to other cognitive abilities </a:t>
            </a:r>
            <a:r>
              <a:rPr lang="en-US" dirty="0"/>
              <a:t>and the provision of effective </a:t>
            </a:r>
            <a:r>
              <a:rPr lang="en-US" dirty="0" smtClean="0"/>
              <a:t>classroom </a:t>
            </a:r>
            <a:r>
              <a:rPr lang="en-US" dirty="0"/>
              <a:t>instruction</a:t>
            </a:r>
          </a:p>
          <a:p>
            <a:endParaRPr lang="en-US" dirty="0"/>
          </a:p>
          <a:p>
            <a:r>
              <a:rPr lang="en-US" dirty="0"/>
              <a:t>A significant proportion of reading disordered students suffer from additional auditory, visual or motor disorders. </a:t>
            </a:r>
          </a:p>
          <a:p>
            <a:pPr marL="114300" indent="0">
              <a:buNone/>
            </a:pPr>
            <a:endParaRPr lang="en-US" dirty="0"/>
          </a:p>
          <a:p>
            <a:r>
              <a:rPr lang="en-US" dirty="0"/>
              <a:t>There is a genetic underpinning to Dyslexia</a:t>
            </a:r>
          </a:p>
          <a:p>
            <a:endParaRPr lang="en-US" dirty="0"/>
          </a:p>
          <a:p>
            <a:r>
              <a:rPr lang="en-US" dirty="0"/>
              <a:t>However, genetics alone cannot explain reading differences</a:t>
            </a:r>
          </a:p>
          <a:p>
            <a:endParaRPr lang="en-US" dirty="0"/>
          </a:p>
        </p:txBody>
      </p:sp>
    </p:spTree>
    <p:extLst>
      <p:ext uri="{BB962C8B-B14F-4D97-AF65-F5344CB8AC3E}">
        <p14:creationId xmlns:p14="http://schemas.microsoft.com/office/powerpoint/2010/main" val="116600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667000"/>
            <a:ext cx="7659687" cy="1168400"/>
          </a:xfrm>
        </p:spPr>
        <p:txBody>
          <a:bodyPr/>
          <a:lstStyle/>
          <a:p>
            <a:r>
              <a:rPr lang="en-US" dirty="0" smtClean="0"/>
              <a:t>Diagnostic Advances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09822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Advances in Three Domains</a:t>
            </a:r>
            <a:endParaRPr lang="en-US" dirty="0"/>
          </a:p>
        </p:txBody>
      </p:sp>
      <p:sp>
        <p:nvSpPr>
          <p:cNvPr id="3" name="Content Placeholder 2"/>
          <p:cNvSpPr>
            <a:spLocks noGrp="1"/>
          </p:cNvSpPr>
          <p:nvPr>
            <p:ph idx="1"/>
          </p:nvPr>
        </p:nvSpPr>
        <p:spPr/>
        <p:txBody>
          <a:bodyPr/>
          <a:lstStyle/>
          <a:p>
            <a:r>
              <a:rPr lang="en-US" dirty="0" smtClean="0"/>
              <a:t>Causation Research</a:t>
            </a:r>
          </a:p>
          <a:p>
            <a:endParaRPr lang="en-US" dirty="0"/>
          </a:p>
          <a:p>
            <a:endParaRPr lang="en-US" dirty="0" smtClean="0"/>
          </a:p>
          <a:p>
            <a:r>
              <a:rPr lang="en-US" dirty="0" smtClean="0"/>
              <a:t>Diagnosis</a:t>
            </a:r>
          </a:p>
          <a:p>
            <a:endParaRPr lang="en-US" dirty="0"/>
          </a:p>
          <a:p>
            <a:endParaRPr lang="en-US" dirty="0" smtClean="0"/>
          </a:p>
          <a:p>
            <a:r>
              <a:rPr lang="en-US" dirty="0" smtClean="0"/>
              <a:t>Assessment</a:t>
            </a:r>
            <a:endParaRPr lang="en-US" dirty="0"/>
          </a:p>
        </p:txBody>
      </p:sp>
    </p:spTree>
    <p:extLst>
      <p:ext uri="{BB962C8B-B14F-4D97-AF65-F5344CB8AC3E}">
        <p14:creationId xmlns:p14="http://schemas.microsoft.com/office/powerpoint/2010/main" val="367219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Changes in Diagnosis</a:t>
            </a:r>
            <a:endParaRPr lang="en-US" dirty="0"/>
          </a:p>
        </p:txBody>
      </p:sp>
      <p:sp>
        <p:nvSpPr>
          <p:cNvPr id="7" name="Text Placeholder 6"/>
          <p:cNvSpPr>
            <a:spLocks noGrp="1"/>
          </p:cNvSpPr>
          <p:nvPr>
            <p:ph type="body" idx="1"/>
          </p:nvPr>
        </p:nvSpPr>
        <p:spPr/>
        <p:txBody>
          <a:bodyPr/>
          <a:lstStyle/>
          <a:p>
            <a:r>
              <a:rPr lang="en-US" dirty="0" smtClean="0"/>
              <a:t>DSM-IV</a:t>
            </a:r>
            <a:endParaRPr lang="en-US" dirty="0"/>
          </a:p>
        </p:txBody>
      </p:sp>
      <p:sp>
        <p:nvSpPr>
          <p:cNvPr id="8" name="Content Placeholder 7"/>
          <p:cNvSpPr>
            <a:spLocks noGrp="1"/>
          </p:cNvSpPr>
          <p:nvPr>
            <p:ph sz="half" idx="2"/>
          </p:nvPr>
        </p:nvSpPr>
        <p:spPr/>
        <p:txBody>
          <a:bodyPr/>
          <a:lstStyle/>
          <a:p>
            <a:r>
              <a:rPr lang="en-US" dirty="0" smtClean="0"/>
              <a:t>Reading Disorder, Math Disorder , Disorder of Written Expression, and LD-NOS</a:t>
            </a:r>
          </a:p>
          <a:p>
            <a:endParaRPr lang="en-US" dirty="0"/>
          </a:p>
          <a:p>
            <a:endParaRPr lang="en-US" dirty="0"/>
          </a:p>
        </p:txBody>
      </p:sp>
      <p:sp>
        <p:nvSpPr>
          <p:cNvPr id="9" name="Text Placeholder 8"/>
          <p:cNvSpPr>
            <a:spLocks noGrp="1"/>
          </p:cNvSpPr>
          <p:nvPr>
            <p:ph type="body" sz="quarter" idx="3"/>
          </p:nvPr>
        </p:nvSpPr>
        <p:spPr/>
        <p:txBody>
          <a:bodyPr/>
          <a:lstStyle/>
          <a:p>
            <a:r>
              <a:rPr lang="en-US" dirty="0" smtClean="0"/>
              <a:t>DSM-5</a:t>
            </a:r>
            <a:endParaRPr lang="en-US" dirty="0"/>
          </a:p>
        </p:txBody>
      </p:sp>
      <p:sp>
        <p:nvSpPr>
          <p:cNvPr id="10" name="Content Placeholder 9"/>
          <p:cNvSpPr>
            <a:spLocks noGrp="1"/>
          </p:cNvSpPr>
          <p:nvPr>
            <p:ph sz="quarter" idx="4"/>
          </p:nvPr>
        </p:nvSpPr>
        <p:spPr/>
        <p:txBody>
          <a:bodyPr>
            <a:normAutofit fontScale="85000" lnSpcReduction="20000"/>
          </a:bodyPr>
          <a:lstStyle/>
          <a:p>
            <a:r>
              <a:rPr lang="en-US" dirty="0" smtClean="0"/>
              <a:t>Specific Learning Disorder</a:t>
            </a:r>
          </a:p>
          <a:p>
            <a:endParaRPr lang="en-US" dirty="0"/>
          </a:p>
          <a:p>
            <a:r>
              <a:rPr lang="en-US" dirty="0" smtClean="0"/>
              <a:t>Neurodevelopmental Section</a:t>
            </a:r>
          </a:p>
          <a:p>
            <a:endParaRPr lang="en-US" dirty="0"/>
          </a:p>
          <a:p>
            <a:r>
              <a:rPr lang="en-US" dirty="0"/>
              <a:t>impedes the ability to learn or use </a:t>
            </a:r>
            <a:r>
              <a:rPr lang="en-US" dirty="0" smtClean="0"/>
              <a:t>specific academic </a:t>
            </a:r>
            <a:r>
              <a:rPr lang="en-US" dirty="0"/>
              <a:t>skills (e.g., reading, writing, or arithmetic), which are the foundation for other academic </a:t>
            </a:r>
            <a:r>
              <a:rPr lang="en-US" dirty="0" smtClean="0"/>
              <a:t>learning</a:t>
            </a:r>
          </a:p>
          <a:p>
            <a:r>
              <a:rPr lang="en-US" dirty="0" smtClean="0"/>
              <a:t>Learning difficulties </a:t>
            </a:r>
            <a:r>
              <a:rPr lang="en-US" dirty="0"/>
              <a:t>are ‘unexpected’ in that other aspects of development seem to be </a:t>
            </a:r>
            <a:r>
              <a:rPr lang="en-US" dirty="0" smtClean="0"/>
              <a:t>fine</a:t>
            </a:r>
          </a:p>
          <a:p>
            <a:endParaRPr lang="en-US" dirty="0"/>
          </a:p>
        </p:txBody>
      </p:sp>
    </p:spTree>
    <p:extLst>
      <p:ext uri="{BB962C8B-B14F-4D97-AF65-F5344CB8AC3E}">
        <p14:creationId xmlns:p14="http://schemas.microsoft.com/office/powerpoint/2010/main" val="217778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Changes in Diagnosis</a:t>
            </a:r>
            <a:endParaRPr lang="en-US" dirty="0"/>
          </a:p>
        </p:txBody>
      </p:sp>
      <p:sp>
        <p:nvSpPr>
          <p:cNvPr id="7" name="Text Placeholder 6"/>
          <p:cNvSpPr>
            <a:spLocks noGrp="1"/>
          </p:cNvSpPr>
          <p:nvPr>
            <p:ph type="body" idx="1"/>
          </p:nvPr>
        </p:nvSpPr>
        <p:spPr/>
        <p:txBody>
          <a:bodyPr/>
          <a:lstStyle/>
          <a:p>
            <a:r>
              <a:rPr lang="en-US" dirty="0" smtClean="0"/>
              <a:t>DSM-IV</a:t>
            </a:r>
            <a:endParaRPr lang="en-US" dirty="0"/>
          </a:p>
        </p:txBody>
      </p:sp>
      <p:sp>
        <p:nvSpPr>
          <p:cNvPr id="8" name="Content Placeholder 7"/>
          <p:cNvSpPr>
            <a:spLocks noGrp="1"/>
          </p:cNvSpPr>
          <p:nvPr>
            <p:ph sz="half" idx="2"/>
          </p:nvPr>
        </p:nvSpPr>
        <p:spPr/>
        <p:txBody>
          <a:bodyPr/>
          <a:lstStyle/>
          <a:p>
            <a:endParaRPr lang="en-US"/>
          </a:p>
        </p:txBody>
      </p:sp>
      <p:sp>
        <p:nvSpPr>
          <p:cNvPr id="9" name="Text Placeholder 8"/>
          <p:cNvSpPr>
            <a:spLocks noGrp="1"/>
          </p:cNvSpPr>
          <p:nvPr>
            <p:ph type="body" sz="quarter" idx="3"/>
          </p:nvPr>
        </p:nvSpPr>
        <p:spPr/>
        <p:txBody>
          <a:bodyPr/>
          <a:lstStyle/>
          <a:p>
            <a:r>
              <a:rPr lang="en-US" dirty="0" smtClean="0"/>
              <a:t>DSM-5</a:t>
            </a:r>
            <a:endParaRPr lang="en-US" dirty="0"/>
          </a:p>
        </p:txBody>
      </p:sp>
      <p:sp>
        <p:nvSpPr>
          <p:cNvPr id="10" name="Content Placeholder 9"/>
          <p:cNvSpPr>
            <a:spLocks noGrp="1"/>
          </p:cNvSpPr>
          <p:nvPr>
            <p:ph sz="quarter" idx="4"/>
          </p:nvPr>
        </p:nvSpPr>
        <p:spPr/>
        <p:txBody>
          <a:bodyPr>
            <a:normAutofit fontScale="55000" lnSpcReduction="20000"/>
          </a:bodyPr>
          <a:lstStyle/>
          <a:p>
            <a:r>
              <a:rPr lang="en-US" dirty="0" smtClean="0"/>
              <a:t>Criteria A - one </a:t>
            </a:r>
            <a:r>
              <a:rPr lang="en-US" dirty="0"/>
              <a:t>of six symptoms of learning difficulties that </a:t>
            </a:r>
            <a:r>
              <a:rPr lang="en-US" dirty="0" smtClean="0"/>
              <a:t>have persisted </a:t>
            </a:r>
            <a:r>
              <a:rPr lang="en-US" dirty="0"/>
              <a:t>for at least 6 months despite the provision of extra help or targeted </a:t>
            </a:r>
            <a:r>
              <a:rPr lang="en-US" dirty="0" smtClean="0"/>
              <a:t>instruction</a:t>
            </a:r>
          </a:p>
          <a:p>
            <a:r>
              <a:rPr lang="en-US" dirty="0" smtClean="0"/>
              <a:t>Criteria B - (the </a:t>
            </a:r>
            <a:r>
              <a:rPr lang="en-US" dirty="0"/>
              <a:t>affected academic skills are substantially and quantifiably below </a:t>
            </a:r>
            <a:r>
              <a:rPr lang="en-US" dirty="0" smtClean="0"/>
              <a:t>those expected </a:t>
            </a:r>
            <a:r>
              <a:rPr lang="en-US" dirty="0"/>
              <a:t>for </a:t>
            </a:r>
            <a:r>
              <a:rPr lang="en-US" dirty="0" smtClean="0"/>
              <a:t>age </a:t>
            </a:r>
            <a:r>
              <a:rPr lang="en-US" dirty="0"/>
              <a:t>and cause impairment in academic, occupational, or everyday activities, as confirmed by </a:t>
            </a:r>
            <a:r>
              <a:rPr lang="en-US" dirty="0" smtClean="0"/>
              <a:t>individually administered </a:t>
            </a:r>
            <a:r>
              <a:rPr lang="en-US" dirty="0"/>
              <a:t>standardized achievement measures and comprehensive clinical </a:t>
            </a:r>
            <a:r>
              <a:rPr lang="en-US" dirty="0" smtClean="0"/>
              <a:t>assessment</a:t>
            </a:r>
          </a:p>
          <a:p>
            <a:r>
              <a:rPr lang="en-US" dirty="0" smtClean="0"/>
              <a:t>Criteria C - during </a:t>
            </a:r>
            <a:r>
              <a:rPr lang="en-US" dirty="0"/>
              <a:t>the school-­age years, although may not fully manifest until young adulthood in </a:t>
            </a:r>
            <a:r>
              <a:rPr lang="en-US" dirty="0" smtClean="0"/>
              <a:t>some individuals</a:t>
            </a:r>
          </a:p>
          <a:p>
            <a:r>
              <a:rPr lang="en-US" dirty="0" smtClean="0"/>
              <a:t>Criteria D - </a:t>
            </a:r>
            <a:r>
              <a:rPr lang="en-US" dirty="0"/>
              <a:t>Intellectual Disabilities, uncorrected auditory or visual </a:t>
            </a:r>
            <a:r>
              <a:rPr lang="en-US" dirty="0" smtClean="0"/>
              <a:t>acuity problems</a:t>
            </a:r>
            <a:r>
              <a:rPr lang="en-US" dirty="0"/>
              <a:t>, other mental or neurological disorders) or adverse conditions (psychosocial adversity, lack of proficiency </a:t>
            </a:r>
            <a:r>
              <a:rPr lang="en-US" dirty="0" smtClean="0"/>
              <a:t>in the </a:t>
            </a:r>
            <a:r>
              <a:rPr lang="en-US" dirty="0"/>
              <a:t>language of instruction, inadequate instruction) must be ruled out before a diagnosis of SLD can be confirmed.</a:t>
            </a:r>
            <a:endParaRPr lang="en-US" dirty="0" smtClean="0"/>
          </a:p>
          <a:p>
            <a:endParaRPr lang="en-US" dirty="0"/>
          </a:p>
        </p:txBody>
      </p:sp>
    </p:spTree>
    <p:extLst>
      <p:ext uri="{BB962C8B-B14F-4D97-AF65-F5344CB8AC3E}">
        <p14:creationId xmlns:p14="http://schemas.microsoft.com/office/powerpoint/2010/main" val="3257280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Summary Changes</a:t>
            </a:r>
            <a:endParaRPr lang="en-US" dirty="0"/>
          </a:p>
        </p:txBody>
      </p:sp>
      <p:sp>
        <p:nvSpPr>
          <p:cNvPr id="8" name="Content Placeholder 7"/>
          <p:cNvSpPr>
            <a:spLocks noGrp="1"/>
          </p:cNvSpPr>
          <p:nvPr>
            <p:ph idx="1"/>
          </p:nvPr>
        </p:nvSpPr>
        <p:spPr/>
        <p:txBody>
          <a:bodyPr>
            <a:normAutofit fontScale="85000" lnSpcReduction="10000"/>
          </a:bodyPr>
          <a:lstStyle/>
          <a:p>
            <a:r>
              <a:rPr lang="en-US" dirty="0" smtClean="0"/>
              <a:t>Go from 3 diagnoses to 1 overarching diagnosis</a:t>
            </a:r>
          </a:p>
          <a:p>
            <a:endParaRPr lang="en-US" dirty="0"/>
          </a:p>
          <a:p>
            <a:r>
              <a:rPr lang="en-US" dirty="0" smtClean="0"/>
              <a:t>Abandonment of the IQ-Achievement Discrepancy</a:t>
            </a:r>
          </a:p>
          <a:p>
            <a:endParaRPr lang="en-US" dirty="0"/>
          </a:p>
          <a:p>
            <a:r>
              <a:rPr lang="en-US" dirty="0"/>
              <a:t>P</a:t>
            </a:r>
            <a:r>
              <a:rPr lang="en-US" dirty="0" smtClean="0"/>
              <a:t>sychometric </a:t>
            </a:r>
            <a:r>
              <a:rPr lang="en-US" dirty="0"/>
              <a:t>data alone are insufficient for a DSM-­5 diagnosis of </a:t>
            </a:r>
            <a:r>
              <a:rPr lang="en-US" dirty="0" smtClean="0"/>
              <a:t>SLD</a:t>
            </a:r>
          </a:p>
          <a:p>
            <a:pPr lvl="1"/>
            <a:r>
              <a:rPr lang="en-US" sz="2400" dirty="0" smtClean="0"/>
              <a:t>Requires evidence of symptom </a:t>
            </a:r>
            <a:r>
              <a:rPr lang="en-US" sz="2400" dirty="0"/>
              <a:t>persistence </a:t>
            </a:r>
            <a:endParaRPr lang="en-US" sz="2400" dirty="0"/>
          </a:p>
          <a:p>
            <a:pPr lvl="1"/>
            <a:r>
              <a:rPr lang="en-US" sz="2400" dirty="0"/>
              <a:t>Q</a:t>
            </a:r>
            <a:r>
              <a:rPr lang="en-US" sz="2400" dirty="0" smtClean="0"/>
              <a:t>uantify </a:t>
            </a:r>
            <a:r>
              <a:rPr lang="en-US" sz="2400" dirty="0"/>
              <a:t>low </a:t>
            </a:r>
            <a:r>
              <a:rPr lang="en-US" sz="2400" dirty="0" smtClean="0"/>
              <a:t>academic achievement</a:t>
            </a:r>
            <a:r>
              <a:rPr lang="en-US" sz="2400" dirty="0"/>
              <a:t> </a:t>
            </a:r>
            <a:r>
              <a:rPr lang="en-US" sz="2400" dirty="0" smtClean="0"/>
              <a:t>from multiple sources</a:t>
            </a:r>
          </a:p>
          <a:p>
            <a:pPr lvl="2"/>
            <a:r>
              <a:rPr lang="en-US" sz="2400" dirty="0" smtClean="0"/>
              <a:t>formal </a:t>
            </a:r>
            <a:r>
              <a:rPr lang="en-US" sz="2400" dirty="0"/>
              <a:t>and </a:t>
            </a:r>
            <a:r>
              <a:rPr lang="en-US" sz="2400" dirty="0" smtClean="0"/>
              <a:t>informal school records</a:t>
            </a:r>
          </a:p>
          <a:p>
            <a:pPr lvl="2"/>
            <a:r>
              <a:rPr lang="en-US" sz="2400" dirty="0" smtClean="0"/>
              <a:t>academic portfolios</a:t>
            </a:r>
          </a:p>
          <a:p>
            <a:pPr lvl="2"/>
            <a:r>
              <a:rPr lang="en-US" sz="2400" dirty="0" smtClean="0"/>
              <a:t>instructional </a:t>
            </a:r>
            <a:r>
              <a:rPr lang="en-US" sz="2400" dirty="0"/>
              <a:t>history</a:t>
            </a:r>
            <a:endParaRPr lang="en-US" dirty="0" smtClean="0"/>
          </a:p>
          <a:p>
            <a:endParaRPr lang="en-US" dirty="0"/>
          </a:p>
          <a:p>
            <a:endParaRPr lang="en-US" dirty="0"/>
          </a:p>
        </p:txBody>
      </p:sp>
    </p:spTree>
    <p:extLst>
      <p:ext uri="{BB962C8B-B14F-4D97-AF65-F5344CB8AC3E}">
        <p14:creationId xmlns:p14="http://schemas.microsoft.com/office/powerpoint/2010/main" val="746412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Concerns</a:t>
            </a:r>
            <a:endParaRPr lang="en-US" dirty="0"/>
          </a:p>
        </p:txBody>
      </p:sp>
      <p:sp>
        <p:nvSpPr>
          <p:cNvPr id="3" name="Content Placeholder 2"/>
          <p:cNvSpPr>
            <a:spLocks noGrp="1"/>
          </p:cNvSpPr>
          <p:nvPr>
            <p:ph idx="1"/>
          </p:nvPr>
        </p:nvSpPr>
        <p:spPr/>
        <p:txBody>
          <a:bodyPr>
            <a:normAutofit fontScale="92500"/>
          </a:bodyPr>
          <a:lstStyle/>
          <a:p>
            <a:r>
              <a:rPr lang="en-US" dirty="0" smtClean="0"/>
              <a:t>ASHA </a:t>
            </a:r>
            <a:r>
              <a:rPr lang="en-US" dirty="0"/>
              <a:t>expressed concern about </a:t>
            </a:r>
            <a:r>
              <a:rPr lang="en-US" dirty="0" smtClean="0"/>
              <a:t>the omission </a:t>
            </a:r>
            <a:r>
              <a:rPr lang="en-US" dirty="0"/>
              <a:t>of oral language as a </a:t>
            </a:r>
            <a:r>
              <a:rPr lang="en-US" dirty="0" smtClean="0"/>
              <a:t>diagnostic criterion </a:t>
            </a:r>
            <a:r>
              <a:rPr lang="en-US" dirty="0"/>
              <a:t>for specific learning </a:t>
            </a:r>
            <a:r>
              <a:rPr lang="en-US" dirty="0" smtClean="0"/>
              <a:t>disorder DSM-5</a:t>
            </a:r>
          </a:p>
          <a:p>
            <a:endParaRPr lang="en-US" dirty="0" smtClean="0"/>
          </a:p>
          <a:p>
            <a:r>
              <a:rPr lang="en-US" dirty="0" smtClean="0"/>
              <a:t>ASHA </a:t>
            </a:r>
            <a:r>
              <a:rPr lang="en-US" dirty="0"/>
              <a:t>preferred the term specific </a:t>
            </a:r>
            <a:r>
              <a:rPr lang="en-US" dirty="0" smtClean="0"/>
              <a:t>learning disability</a:t>
            </a:r>
            <a:r>
              <a:rPr lang="en-US" dirty="0"/>
              <a:t>, well-established clinical </a:t>
            </a:r>
            <a:r>
              <a:rPr lang="en-US" dirty="0" smtClean="0"/>
              <a:t>and research </a:t>
            </a:r>
            <a:r>
              <a:rPr lang="en-US" dirty="0"/>
              <a:t>term, rather than specific </a:t>
            </a:r>
            <a:r>
              <a:rPr lang="en-US" dirty="0" smtClean="0"/>
              <a:t>learning disorder.</a:t>
            </a:r>
          </a:p>
          <a:p>
            <a:pPr lvl="1"/>
            <a:r>
              <a:rPr lang="en-US" dirty="0" smtClean="0"/>
              <a:t>Disability </a:t>
            </a:r>
            <a:r>
              <a:rPr lang="en-US" dirty="0"/>
              <a:t>addresses the impact </a:t>
            </a:r>
            <a:r>
              <a:rPr lang="en-US" dirty="0" smtClean="0"/>
              <a:t>of a </a:t>
            </a:r>
            <a:r>
              <a:rPr lang="en-US" dirty="0"/>
              <a:t>disorder and represents a </a:t>
            </a:r>
            <a:r>
              <a:rPr lang="en-US" dirty="0" smtClean="0"/>
              <a:t>lifelong problem</a:t>
            </a:r>
            <a:r>
              <a:rPr lang="en-US" dirty="0"/>
              <a:t>.</a:t>
            </a:r>
            <a:endParaRPr lang="en-US" dirty="0"/>
          </a:p>
        </p:txBody>
      </p:sp>
    </p:spTree>
    <p:extLst>
      <p:ext uri="{BB962C8B-B14F-4D97-AF65-F5344CB8AC3E}">
        <p14:creationId xmlns:p14="http://schemas.microsoft.com/office/powerpoint/2010/main" val="3735853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Concerns</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Shaywitz</a:t>
            </a:r>
            <a:r>
              <a:rPr lang="en-US" dirty="0" smtClean="0"/>
              <a:t> (2013) supports </a:t>
            </a:r>
          </a:p>
          <a:p>
            <a:pPr lvl="1"/>
            <a:r>
              <a:rPr lang="en-US" dirty="0" smtClean="0"/>
              <a:t>(1</a:t>
            </a:r>
            <a:r>
              <a:rPr lang="en-US" dirty="0"/>
              <a:t>) Dyslexia, where much is known scientifically and clinically, and </a:t>
            </a:r>
            <a:r>
              <a:rPr lang="en-US" dirty="0" smtClean="0"/>
              <a:t>the criteria </a:t>
            </a:r>
            <a:r>
              <a:rPr lang="en-US" dirty="0"/>
              <a:t>are based on science; </a:t>
            </a:r>
            <a:endParaRPr lang="en-US" dirty="0"/>
          </a:p>
          <a:p>
            <a:pPr lvl="1"/>
            <a:r>
              <a:rPr lang="en-US" dirty="0" smtClean="0"/>
              <a:t>(2</a:t>
            </a:r>
            <a:r>
              <a:rPr lang="en-US" dirty="0"/>
              <a:t>) the less well-defined Other Learning </a:t>
            </a:r>
            <a:r>
              <a:rPr lang="en-US" dirty="0" smtClean="0"/>
              <a:t>Disorders where </a:t>
            </a:r>
            <a:r>
              <a:rPr lang="en-US" dirty="0"/>
              <a:t>the pathophysiology, neurobiology and mechanisms, which are less </a:t>
            </a:r>
            <a:r>
              <a:rPr lang="en-US" dirty="0" smtClean="0"/>
              <a:t>well understood</a:t>
            </a:r>
            <a:r>
              <a:rPr lang="en-US" dirty="0"/>
              <a:t>, find a home</a:t>
            </a:r>
            <a:r>
              <a:rPr lang="en-US" dirty="0" smtClean="0"/>
              <a:t>.</a:t>
            </a:r>
          </a:p>
          <a:p>
            <a:pPr marL="411480" lvl="1" indent="0">
              <a:buNone/>
            </a:pPr>
            <a:endParaRPr lang="en-US" dirty="0"/>
          </a:p>
          <a:p>
            <a:r>
              <a:rPr lang="en-US" sz="2600" dirty="0"/>
              <a:t>Harming and discriminating against patients by denying a diagnosis to </a:t>
            </a:r>
            <a:r>
              <a:rPr lang="en-US" sz="2600" dirty="0" smtClean="0"/>
              <a:t>individuals with </a:t>
            </a:r>
            <a:r>
              <a:rPr lang="en-US" sz="2600" dirty="0"/>
              <a:t>dyslexia and related learning disorders </a:t>
            </a:r>
            <a:r>
              <a:rPr lang="en-US" sz="2600" b="1" dirty="0"/>
              <a:t>who are bright</a:t>
            </a:r>
            <a:r>
              <a:rPr lang="en-US" sz="2600" dirty="0"/>
              <a:t>, demonstrate </a:t>
            </a:r>
            <a:r>
              <a:rPr lang="en-US" sz="2600" dirty="0" smtClean="0"/>
              <a:t>an unexpected </a:t>
            </a:r>
            <a:r>
              <a:rPr lang="en-US" sz="2600" dirty="0"/>
              <a:t>difficulty in reading and read slowly with great </a:t>
            </a:r>
            <a:r>
              <a:rPr lang="en-US" sz="2600" dirty="0" smtClean="0"/>
              <a:t>effort</a:t>
            </a:r>
          </a:p>
          <a:p>
            <a:pPr lvl="1"/>
            <a:r>
              <a:rPr lang="en-US" sz="2400" dirty="0"/>
              <a:t>W</a:t>
            </a:r>
            <a:r>
              <a:rPr lang="en-US" sz="2400" dirty="0" smtClean="0"/>
              <a:t>hile </a:t>
            </a:r>
            <a:r>
              <a:rPr lang="en-US" sz="2400" dirty="0"/>
              <a:t>dyslexia may significantly and negatively impact the affected </a:t>
            </a:r>
            <a:r>
              <a:rPr lang="en-US" sz="2400" i="1" dirty="0"/>
              <a:t>individual</a:t>
            </a:r>
            <a:r>
              <a:rPr lang="en-US" sz="2400" dirty="0"/>
              <a:t>, </a:t>
            </a:r>
            <a:r>
              <a:rPr lang="en-US" sz="2400" dirty="0" smtClean="0"/>
              <a:t>at the </a:t>
            </a:r>
            <a:r>
              <a:rPr lang="en-US" sz="2400" dirty="0"/>
              <a:t>same time, there may be no or little noticeable negative impact on </a:t>
            </a:r>
            <a:r>
              <a:rPr lang="en-US" sz="2400" dirty="0" smtClean="0"/>
              <a:t>academics or </a:t>
            </a:r>
            <a:r>
              <a:rPr lang="en-US" sz="2400" dirty="0"/>
              <a:t>occupational performance</a:t>
            </a:r>
            <a:endParaRPr lang="en-US" sz="2400" dirty="0" smtClean="0"/>
          </a:p>
          <a:p>
            <a:r>
              <a:rPr lang="en-US" sz="2600" dirty="0"/>
              <a:t>Overlooking the </a:t>
            </a:r>
            <a:r>
              <a:rPr lang="en-US" sz="2600" b="1" dirty="0"/>
              <a:t>needs of older children and adults </a:t>
            </a:r>
            <a:r>
              <a:rPr lang="en-US" sz="2600" dirty="0"/>
              <a:t>by </a:t>
            </a:r>
            <a:r>
              <a:rPr lang="en-US" sz="2600" dirty="0" smtClean="0"/>
              <a:t>limiting the criteria to </a:t>
            </a:r>
            <a:r>
              <a:rPr lang="en-US" sz="2600" dirty="0"/>
              <a:t>school age children, and, thus, limiting </a:t>
            </a:r>
            <a:r>
              <a:rPr lang="en-US" sz="2600" dirty="0" smtClean="0"/>
              <a:t>the diagnosis only to young children</a:t>
            </a:r>
          </a:p>
          <a:p>
            <a:pPr lvl="1"/>
            <a:r>
              <a:rPr lang="en-US" sz="2400" dirty="0"/>
              <a:t>By requiring “current” measurement of skills, overlooking the persistence of </a:t>
            </a:r>
            <a:r>
              <a:rPr lang="en-US" sz="2400" dirty="0" smtClean="0"/>
              <a:t>both dyslexia </a:t>
            </a:r>
            <a:r>
              <a:rPr lang="en-US" sz="2400" dirty="0"/>
              <a:t>and the associated lack of fluency and word retrieval </a:t>
            </a:r>
            <a:r>
              <a:rPr lang="en-US" sz="2400" dirty="0" smtClean="0"/>
              <a:t>difficulties</a:t>
            </a:r>
          </a:p>
        </p:txBody>
      </p:sp>
    </p:spTree>
    <p:extLst>
      <p:ext uri="{BB962C8B-B14F-4D97-AF65-F5344CB8AC3E}">
        <p14:creationId xmlns:p14="http://schemas.microsoft.com/office/powerpoint/2010/main" val="893261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a:t>
            </a:r>
            <a:endParaRPr lang="en-US" dirty="0"/>
          </a:p>
        </p:txBody>
      </p:sp>
      <p:sp>
        <p:nvSpPr>
          <p:cNvPr id="3" name="Content Placeholder 2"/>
          <p:cNvSpPr>
            <a:spLocks noGrp="1"/>
          </p:cNvSpPr>
          <p:nvPr>
            <p:ph idx="1"/>
          </p:nvPr>
        </p:nvSpPr>
        <p:spPr/>
        <p:txBody>
          <a:bodyPr>
            <a:normAutofit fontScale="70000" lnSpcReduction="20000"/>
          </a:bodyPr>
          <a:lstStyle/>
          <a:p>
            <a:r>
              <a:rPr lang="en-US" dirty="0"/>
              <a:t>1969, a formal definition of reading failure was put forward by Critchley</a:t>
            </a:r>
            <a:r>
              <a:rPr lang="en-US" u="sng" dirty="0"/>
              <a:t>3 </a:t>
            </a:r>
            <a:r>
              <a:rPr lang="en-US" dirty="0"/>
              <a:t>with a neurobiological etiology in mind: "Specific Developmental Dyslexia: A disorder manifest by difficulty in learning to read despite conventional instruction, adequate intelligence, and socio-cultural opportunity. It is </a:t>
            </a:r>
            <a:r>
              <a:rPr lang="en-US" dirty="0" err="1"/>
              <a:t>dependant</a:t>
            </a:r>
            <a:r>
              <a:rPr lang="en-US" dirty="0"/>
              <a:t> upon fundamental cognitive disabilities which are frequently of constitutional origin". </a:t>
            </a:r>
            <a:endParaRPr lang="en-US" dirty="0" smtClean="0"/>
          </a:p>
          <a:p>
            <a:r>
              <a:rPr lang="en-US" dirty="0"/>
              <a:t>dyslexia as an unexpected reading problem that occurs despite normal intelligence, and that is often accompanied by a family history of similar reading, spelling or language problems </a:t>
            </a:r>
            <a:endParaRPr lang="en-US" dirty="0" smtClean="0"/>
          </a:p>
          <a:p>
            <a:r>
              <a:rPr lang="en-US" dirty="0"/>
              <a:t>Developmental dyslexia is traditionally defined as a discrepancy between reading ability and</a:t>
            </a:r>
          </a:p>
          <a:p>
            <a:r>
              <a:rPr lang="en-US" dirty="0"/>
              <a:t>intelligence in children receiving adequate reading tuition</a:t>
            </a:r>
            <a:endParaRPr lang="en-US" dirty="0" smtClean="0"/>
          </a:p>
          <a:p>
            <a:endParaRPr lang="en-US" dirty="0"/>
          </a:p>
        </p:txBody>
      </p:sp>
    </p:spTree>
    <p:extLst>
      <p:ext uri="{BB962C8B-B14F-4D97-AF65-F5344CB8AC3E}">
        <p14:creationId xmlns:p14="http://schemas.microsoft.com/office/powerpoint/2010/main" val="1951518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a:t>
            </a:r>
            <a:endParaRPr lang="en-US" dirty="0"/>
          </a:p>
        </p:txBody>
      </p:sp>
      <p:sp>
        <p:nvSpPr>
          <p:cNvPr id="3" name="Content Placeholder 2"/>
          <p:cNvSpPr>
            <a:spLocks noGrp="1"/>
          </p:cNvSpPr>
          <p:nvPr>
            <p:ph idx="1"/>
          </p:nvPr>
        </p:nvSpPr>
        <p:spPr/>
        <p:txBody>
          <a:bodyPr/>
          <a:lstStyle/>
          <a:p>
            <a:r>
              <a:rPr lang="en-US" dirty="0"/>
              <a:t>Barbara </a:t>
            </a:r>
            <a:r>
              <a:rPr lang="en-US" dirty="0" err="1"/>
              <a:t>Foorman</a:t>
            </a:r>
            <a:r>
              <a:rPr lang="en-US" dirty="0"/>
              <a:t> from the University of Texas, Houston Medical School, "88 percent of students who were poor readers in first grade were poor readers in fourth grade" (National Institute of Child Health and Human Development [NICHD], 2000, 9).</a:t>
            </a:r>
          </a:p>
        </p:txBody>
      </p:sp>
    </p:spTree>
    <p:extLst>
      <p:ext uri="{BB962C8B-B14F-4D97-AF65-F5344CB8AC3E}">
        <p14:creationId xmlns:p14="http://schemas.microsoft.com/office/powerpoint/2010/main" val="2254631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For the special education population excluding SLD, </a:t>
            </a:r>
          </a:p>
          <a:p>
            <a:r>
              <a:rPr lang="en-US" dirty="0"/>
              <a:t>the evidence of service rate increased from 94% to 95% from 2008-09 to 2009-10 whereas the </a:t>
            </a:r>
          </a:p>
          <a:p>
            <a:r>
              <a:rPr lang="en-US" dirty="0"/>
              <a:t>SLD only rate increased from 91% to 93</a:t>
            </a:r>
          </a:p>
        </p:txBody>
      </p:sp>
      <p:sp>
        <p:nvSpPr>
          <p:cNvPr id="4" name="Rectangle 3"/>
          <p:cNvSpPr/>
          <p:nvPr/>
        </p:nvSpPr>
        <p:spPr>
          <a:xfrm>
            <a:off x="990600" y="3164681"/>
            <a:ext cx="4572000" cy="3693319"/>
          </a:xfrm>
          <a:prstGeom prst="rect">
            <a:avLst/>
          </a:prstGeom>
        </p:spPr>
        <p:txBody>
          <a:bodyPr>
            <a:spAutoFit/>
          </a:bodyPr>
          <a:lstStyle/>
          <a:p>
            <a:r>
              <a:rPr lang="en-US" dirty="0"/>
              <a:t>diagnostic criteria do not depend upon comparisons</a:t>
            </a:r>
          </a:p>
          <a:p>
            <a:r>
              <a:rPr lang="en-US" dirty="0"/>
              <a:t>with overall IQ and are consistent in the USA’s reauthorized</a:t>
            </a:r>
          </a:p>
          <a:p>
            <a:r>
              <a:rPr lang="en-US" dirty="0"/>
              <a:t>IDEA regulations (2004) which state that:</a:t>
            </a:r>
          </a:p>
          <a:p>
            <a:r>
              <a:rPr lang="en-US" dirty="0"/>
              <a:t>“the criteria adopted by the State must not require the</a:t>
            </a:r>
          </a:p>
          <a:p>
            <a:r>
              <a:rPr lang="en-US" dirty="0"/>
              <a:t>use of a severe discrepancy between intellectual disability</a:t>
            </a:r>
          </a:p>
          <a:p>
            <a:r>
              <a:rPr lang="en-US" dirty="0"/>
              <a:t>and achievement for determining whether a</a:t>
            </a:r>
          </a:p>
          <a:p>
            <a:r>
              <a:rPr lang="en-US" dirty="0"/>
              <a:t>child has a specific learning disability, as defined in</a:t>
            </a:r>
          </a:p>
          <a:p>
            <a:r>
              <a:rPr lang="pt-BR" dirty="0"/>
              <a:t>34 CFR 300.8 (c)(10).” (APA, 2012</a:t>
            </a:r>
            <a:endParaRPr lang="en-US" dirty="0"/>
          </a:p>
        </p:txBody>
      </p:sp>
    </p:spTree>
    <p:extLst>
      <p:ext uri="{BB962C8B-B14F-4D97-AF65-F5344CB8AC3E}">
        <p14:creationId xmlns:p14="http://schemas.microsoft.com/office/powerpoint/2010/main" val="1428764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667000"/>
            <a:ext cx="7659687" cy="1168400"/>
          </a:xfrm>
        </p:spPr>
        <p:txBody>
          <a:bodyPr/>
          <a:lstStyle/>
          <a:p>
            <a:r>
              <a:rPr lang="en-US" dirty="0" smtClean="0"/>
              <a:t>Advances in assessment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08675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scores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4 levels of interpretation</a:t>
            </a:r>
          </a:p>
          <a:p>
            <a:endParaRPr lang="en-US" dirty="0" smtClean="0"/>
          </a:p>
          <a:p>
            <a:r>
              <a:rPr lang="en-US" dirty="0" smtClean="0"/>
              <a:t>Qualitative – weighted sums</a:t>
            </a:r>
          </a:p>
          <a:p>
            <a:r>
              <a:rPr lang="en-US" dirty="0" smtClean="0"/>
              <a:t>Level of Development – age equivalents</a:t>
            </a:r>
          </a:p>
          <a:p>
            <a:r>
              <a:rPr lang="en-US" dirty="0" smtClean="0"/>
              <a:t>Level of proficiency – RPI – 20/20 vision vs 20/200snellen index</a:t>
            </a:r>
          </a:p>
          <a:p>
            <a:endParaRPr lang="en-US" dirty="0" smtClean="0"/>
          </a:p>
          <a:p>
            <a:r>
              <a:rPr lang="en-US" dirty="0" smtClean="0"/>
              <a:t>Relative standing in a group – norm referenced data</a:t>
            </a:r>
            <a:endParaRPr lang="en-US" dirty="0"/>
          </a:p>
          <a:p>
            <a:endParaRPr lang="en-US" dirty="0" smtClean="0"/>
          </a:p>
          <a:p>
            <a:endParaRPr lang="en-US" dirty="0"/>
          </a:p>
          <a:p>
            <a:r>
              <a:rPr lang="en-US" dirty="0" smtClean="0"/>
              <a:t>Age/Grade Equivalents</a:t>
            </a:r>
          </a:p>
          <a:p>
            <a:r>
              <a:rPr lang="en-US" dirty="0" smtClean="0"/>
              <a:t>Percentile Rankings</a:t>
            </a:r>
          </a:p>
          <a:p>
            <a:r>
              <a:rPr lang="en-US" dirty="0" smtClean="0"/>
              <a:t>Standard Score</a:t>
            </a:r>
          </a:p>
          <a:p>
            <a:r>
              <a:rPr lang="en-US" dirty="0" smtClean="0"/>
              <a:t>RPI – criterion rated reference score</a:t>
            </a:r>
            <a:endParaRPr lang="en-US" dirty="0"/>
          </a:p>
        </p:txBody>
      </p:sp>
    </p:spTree>
    <p:extLst>
      <p:ext uri="{BB962C8B-B14F-4D97-AF65-F5344CB8AC3E}">
        <p14:creationId xmlns:p14="http://schemas.microsoft.com/office/powerpoint/2010/main" val="2713570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905000"/>
            <a:ext cx="7659687" cy="1168400"/>
          </a:xfrm>
        </p:spPr>
        <p:txBody>
          <a:bodyPr>
            <a:normAutofit fontScale="90000"/>
          </a:bodyPr>
          <a:lstStyle/>
          <a:p>
            <a:r>
              <a:rPr lang="en-US" dirty="0" smtClean="0"/>
              <a:t>Topic # 1</a:t>
            </a:r>
            <a:br>
              <a:rPr lang="en-US" dirty="0" smtClean="0"/>
            </a:br>
            <a:r>
              <a:rPr lang="en-US" dirty="0" smtClean="0"/>
              <a:t>Advances in Causation Research</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179667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This means </a:t>
            </a:r>
            <a:r>
              <a:rPr lang="en-US" dirty="0" smtClean="0"/>
              <a:t>that psychologists </a:t>
            </a:r>
            <a:r>
              <a:rPr lang="en-US" dirty="0"/>
              <a:t>may be able to shift from ‘assessment for diagnosis’ to ‘assessment for intervention’ and have more </a:t>
            </a:r>
            <a:r>
              <a:rPr lang="en-US" dirty="0" smtClean="0"/>
              <a:t>time to </a:t>
            </a:r>
            <a:r>
              <a:rPr lang="en-US" dirty="0"/>
              <a:t>provide </a:t>
            </a:r>
            <a:r>
              <a:rPr lang="en-US" dirty="0" err="1"/>
              <a:t>psychoeducation</a:t>
            </a:r>
            <a:r>
              <a:rPr lang="en-US" dirty="0"/>
              <a:t> and consultation with parents and teachers.</a:t>
            </a:r>
            <a:endParaRPr lang="en-US" dirty="0"/>
          </a:p>
        </p:txBody>
      </p:sp>
    </p:spTree>
    <p:extLst>
      <p:ext uri="{BB962C8B-B14F-4D97-AF65-F5344CB8AC3E}">
        <p14:creationId xmlns:p14="http://schemas.microsoft.com/office/powerpoint/2010/main" val="1338271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RPI - vision corollary</a:t>
            </a:r>
            <a:endParaRPr 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63496"/>
          <a:stretch/>
        </p:blipFill>
        <p:spPr bwMode="auto">
          <a:xfrm>
            <a:off x="2514600" y="1143424"/>
            <a:ext cx="2819400" cy="312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67199"/>
            <a:ext cx="7696200" cy="220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58704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RPI</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90/90 – </a:t>
            </a:r>
          </a:p>
          <a:p>
            <a:pPr lvl="1"/>
            <a:r>
              <a:rPr lang="en-US" dirty="0"/>
              <a:t>level of proficiency on tasks that typical age- or grade-peers would perform with 90% </a:t>
            </a:r>
            <a:r>
              <a:rPr lang="en-US" dirty="0" smtClean="0"/>
              <a:t>proficiency</a:t>
            </a:r>
          </a:p>
          <a:p>
            <a:pPr lvl="1"/>
            <a:r>
              <a:rPr lang="en-US" dirty="0"/>
              <a:t>55/90 on the Letter-Word Identification subtest would indicate that on similar tasks, the student would demonstrate 55% </a:t>
            </a:r>
            <a:r>
              <a:rPr lang="en-US" dirty="0" err="1"/>
              <a:t>profiencieny</a:t>
            </a:r>
            <a:r>
              <a:rPr lang="en-US" dirty="0"/>
              <a:t>, whereas age- or grade-peers would demonstrate 90% </a:t>
            </a:r>
            <a:r>
              <a:rPr lang="en-US" dirty="0" err="1" smtClean="0"/>
              <a:t>accurac</a:t>
            </a:r>
            <a:endParaRPr lang="en-US" dirty="0" smtClean="0"/>
          </a:p>
          <a:p>
            <a:pPr lvl="1"/>
            <a:endParaRPr lang="en-US" dirty="0"/>
          </a:p>
          <a:p>
            <a:r>
              <a:rPr lang="en-US" b="1" dirty="0"/>
              <a:t>Independent Level = RPI 96/90 or above (EASY)</a:t>
            </a:r>
          </a:p>
          <a:p>
            <a:r>
              <a:rPr lang="en-US" b="1" dirty="0"/>
              <a:t>Instructional Level = RPI </a:t>
            </a:r>
            <a:r>
              <a:rPr lang="en-US" b="1" dirty="0" smtClean="0"/>
              <a:t>95/90 to 76/90 </a:t>
            </a:r>
            <a:endParaRPr lang="en-US" b="1" dirty="0"/>
          </a:p>
          <a:p>
            <a:r>
              <a:rPr lang="en-US" b="1" dirty="0" smtClean="0"/>
              <a:t>Frustration </a:t>
            </a:r>
            <a:r>
              <a:rPr lang="en-US" b="1" dirty="0"/>
              <a:t>Level = </a:t>
            </a:r>
            <a:r>
              <a:rPr lang="en-US" b="1" dirty="0" smtClean="0"/>
              <a:t>   RPI </a:t>
            </a:r>
            <a:r>
              <a:rPr lang="en-US" b="1" dirty="0"/>
              <a:t>75/90 or below (DIFFICULT)</a:t>
            </a:r>
          </a:p>
          <a:p>
            <a:pPr lvl="1"/>
            <a:endParaRPr lang="en-US" dirty="0" smtClean="0"/>
          </a:p>
        </p:txBody>
      </p:sp>
    </p:spTree>
    <p:extLst>
      <p:ext uri="{BB962C8B-B14F-4D97-AF65-F5344CB8AC3E}">
        <p14:creationId xmlns:p14="http://schemas.microsoft.com/office/powerpoint/2010/main" val="38178643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8725" y="1719262"/>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5697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8725" y="1719262"/>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9614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8725" y="1719262"/>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5122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8725" y="1719262"/>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7767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8725" y="1719262"/>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1403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8725" y="1795462"/>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0558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8725" y="1719262"/>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0076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descr="C:\Users\owner\Desktop\advances in dyslexia\asymetry in dyslexia.jpg"/>
          <p:cNvPicPr>
            <a:picLocks noChangeAspect="1" noChangeArrowheads="1"/>
          </p:cNvPicPr>
          <p:nvPr/>
        </p:nvPicPr>
        <p:blipFill rotWithShape="1">
          <a:blip r:embed="rId3">
            <a:extLst>
              <a:ext uri="{28A0092B-C50C-407E-A947-70E740481C1C}">
                <a14:useLocalDpi xmlns:a14="http://schemas.microsoft.com/office/drawing/2010/main" val="0"/>
              </a:ext>
            </a:extLst>
          </a:blip>
          <a:srcRect b="19589"/>
          <a:stretch/>
        </p:blipFill>
        <p:spPr bwMode="auto">
          <a:xfrm>
            <a:off x="0" y="381001"/>
            <a:ext cx="8305799" cy="48735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0" y="5791200"/>
            <a:ext cx="1691873" cy="369332"/>
          </a:xfrm>
          <a:prstGeom prst="rect">
            <a:avLst/>
          </a:prstGeom>
          <a:noFill/>
        </p:spPr>
        <p:txBody>
          <a:bodyPr wrap="none" rtlCol="0">
            <a:spAutoFit/>
          </a:bodyPr>
          <a:lstStyle/>
          <a:p>
            <a:r>
              <a:rPr lang="en-US" dirty="0" err="1" smtClean="0"/>
              <a:t>Galaburta</a:t>
            </a:r>
            <a:r>
              <a:rPr lang="en-US" dirty="0" smtClean="0"/>
              <a:t>, 1994</a:t>
            </a:r>
            <a:endParaRPr lang="en-US" dirty="0"/>
          </a:p>
        </p:txBody>
      </p:sp>
    </p:spTree>
    <p:extLst>
      <p:ext uri="{BB962C8B-B14F-4D97-AF65-F5344CB8AC3E}">
        <p14:creationId xmlns:p14="http://schemas.microsoft.com/office/powerpoint/2010/main" val="11700369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8725" y="1719262"/>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86005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8725" y="2290762"/>
            <a:ext cx="607695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3624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8725" y="2290762"/>
            <a:ext cx="607695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08159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64008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93354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64008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0511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64008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03986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64008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90776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64008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0596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64008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82057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64008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733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neural pathways for reading</a:t>
            </a:r>
            <a:endParaRPr lang="en-US" dirty="0"/>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077200"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667000" y="3657600"/>
            <a:ext cx="2647969" cy="923330"/>
          </a:xfrm>
          <a:prstGeom prst="rect">
            <a:avLst/>
          </a:prstGeom>
          <a:solidFill>
            <a:schemeClr val="tx2">
              <a:lumMod val="75000"/>
            </a:schemeClr>
          </a:solidFill>
          <a:ln w="57150">
            <a:solidFill>
              <a:schemeClr val="accent6">
                <a:lumMod val="75000"/>
              </a:schemeClr>
            </a:solidFill>
          </a:ln>
        </p:spPr>
        <p:txBody>
          <a:bodyPr wrap="none" rtlCol="0">
            <a:spAutoFit/>
          </a:bodyPr>
          <a:lstStyle/>
          <a:p>
            <a:r>
              <a:rPr lang="en-US" dirty="0" err="1" smtClean="0"/>
              <a:t>Broca’s</a:t>
            </a:r>
            <a:r>
              <a:rPr lang="en-US" dirty="0" smtClean="0"/>
              <a:t> Area</a:t>
            </a:r>
          </a:p>
          <a:p>
            <a:r>
              <a:rPr lang="en-US" dirty="0" smtClean="0">
                <a:solidFill>
                  <a:srgbClr val="C00000"/>
                </a:solidFill>
              </a:rPr>
              <a:t> </a:t>
            </a:r>
            <a:r>
              <a:rPr lang="en-US" dirty="0">
                <a:solidFill>
                  <a:srgbClr val="C00000"/>
                </a:solidFill>
              </a:rPr>
              <a:t>analysis of speech </a:t>
            </a:r>
            <a:r>
              <a:rPr lang="en-US" dirty="0" smtClean="0">
                <a:solidFill>
                  <a:srgbClr val="C00000"/>
                </a:solidFill>
              </a:rPr>
              <a:t>sounds</a:t>
            </a:r>
          </a:p>
          <a:p>
            <a:r>
              <a:rPr lang="en-US" dirty="0" smtClean="0">
                <a:solidFill>
                  <a:srgbClr val="C00000"/>
                </a:solidFill>
              </a:rPr>
              <a:t>&amp; </a:t>
            </a:r>
            <a:r>
              <a:rPr lang="en-US" dirty="0" err="1" smtClean="0">
                <a:solidFill>
                  <a:srgbClr val="C00000"/>
                </a:solidFill>
              </a:rPr>
              <a:t>phonotactic</a:t>
            </a:r>
            <a:r>
              <a:rPr lang="en-US" dirty="0" smtClean="0">
                <a:solidFill>
                  <a:srgbClr val="C00000"/>
                </a:solidFill>
              </a:rPr>
              <a:t> </a:t>
            </a:r>
            <a:r>
              <a:rPr lang="en-US" dirty="0">
                <a:solidFill>
                  <a:srgbClr val="C00000"/>
                </a:solidFill>
              </a:rPr>
              <a:t>frequency</a:t>
            </a:r>
            <a:endParaRPr lang="en-US" dirty="0" smtClean="0">
              <a:solidFill>
                <a:srgbClr val="C00000"/>
              </a:solidFill>
            </a:endParaRPr>
          </a:p>
        </p:txBody>
      </p:sp>
      <p:sp>
        <p:nvSpPr>
          <p:cNvPr id="6" name="TextBox 5"/>
          <p:cNvSpPr txBox="1"/>
          <p:nvPr/>
        </p:nvSpPr>
        <p:spPr>
          <a:xfrm>
            <a:off x="4800600" y="2648634"/>
            <a:ext cx="2512034" cy="1200329"/>
          </a:xfrm>
          <a:prstGeom prst="rect">
            <a:avLst/>
          </a:prstGeom>
          <a:solidFill>
            <a:schemeClr val="tx2">
              <a:lumMod val="75000"/>
            </a:schemeClr>
          </a:solidFill>
          <a:ln w="76200">
            <a:solidFill>
              <a:schemeClr val="accent6">
                <a:lumMod val="75000"/>
              </a:schemeClr>
            </a:solidFill>
          </a:ln>
        </p:spPr>
        <p:txBody>
          <a:bodyPr wrap="none" rtlCol="0">
            <a:spAutoFit/>
          </a:bodyPr>
          <a:lstStyle/>
          <a:p>
            <a:r>
              <a:rPr lang="en-US" dirty="0" err="1" smtClean="0"/>
              <a:t>Parieto</a:t>
            </a:r>
            <a:r>
              <a:rPr lang="en-US" dirty="0" smtClean="0"/>
              <a:t>-Temporal</a:t>
            </a:r>
          </a:p>
          <a:p>
            <a:r>
              <a:rPr lang="en-US" dirty="0" smtClean="0">
                <a:solidFill>
                  <a:schemeClr val="accent3">
                    <a:lumMod val="50000"/>
                  </a:schemeClr>
                </a:solidFill>
              </a:rPr>
              <a:t>Word Analysis</a:t>
            </a:r>
          </a:p>
          <a:p>
            <a:r>
              <a:rPr lang="en-US" dirty="0" smtClean="0">
                <a:solidFill>
                  <a:schemeClr val="accent3">
                    <a:lumMod val="50000"/>
                  </a:schemeClr>
                </a:solidFill>
              </a:rPr>
              <a:t>Mental Images of Letters</a:t>
            </a:r>
          </a:p>
          <a:p>
            <a:r>
              <a:rPr lang="en-US" dirty="0" smtClean="0">
                <a:solidFill>
                  <a:schemeClr val="accent3">
                    <a:lumMod val="50000"/>
                  </a:schemeClr>
                </a:solidFill>
              </a:rPr>
              <a:t>Recognition of words</a:t>
            </a:r>
            <a:endParaRPr lang="en-US" dirty="0">
              <a:solidFill>
                <a:schemeClr val="accent3">
                  <a:lumMod val="50000"/>
                </a:schemeClr>
              </a:solidFill>
            </a:endParaRPr>
          </a:p>
        </p:txBody>
      </p:sp>
      <p:sp>
        <p:nvSpPr>
          <p:cNvPr id="7" name="TextBox 6"/>
          <p:cNvSpPr txBox="1"/>
          <p:nvPr/>
        </p:nvSpPr>
        <p:spPr>
          <a:xfrm>
            <a:off x="5943600" y="4648200"/>
            <a:ext cx="1924694" cy="923330"/>
          </a:xfrm>
          <a:prstGeom prst="rect">
            <a:avLst/>
          </a:prstGeom>
          <a:solidFill>
            <a:schemeClr val="tx2">
              <a:lumMod val="75000"/>
            </a:schemeClr>
          </a:solidFill>
          <a:ln w="57150">
            <a:solidFill>
              <a:schemeClr val="accent6">
                <a:lumMod val="75000"/>
              </a:schemeClr>
            </a:solidFill>
          </a:ln>
        </p:spPr>
        <p:txBody>
          <a:bodyPr wrap="none" rtlCol="0">
            <a:spAutoFit/>
          </a:bodyPr>
          <a:lstStyle/>
          <a:p>
            <a:r>
              <a:rPr lang="en-US" dirty="0" smtClean="0"/>
              <a:t>Occipital Temporal</a:t>
            </a:r>
          </a:p>
          <a:p>
            <a:r>
              <a:rPr lang="en-US" dirty="0" smtClean="0">
                <a:solidFill>
                  <a:schemeClr val="accent3">
                    <a:lumMod val="50000"/>
                  </a:schemeClr>
                </a:solidFill>
              </a:rPr>
              <a:t>Instant Word </a:t>
            </a:r>
          </a:p>
          <a:p>
            <a:r>
              <a:rPr lang="en-US" dirty="0" smtClean="0">
                <a:solidFill>
                  <a:schemeClr val="accent3">
                    <a:lumMod val="50000"/>
                  </a:schemeClr>
                </a:solidFill>
              </a:rPr>
              <a:t>Recognition</a:t>
            </a:r>
          </a:p>
        </p:txBody>
      </p:sp>
    </p:spTree>
    <p:extLst>
      <p:ext uri="{BB962C8B-B14F-4D97-AF65-F5344CB8AC3E}">
        <p14:creationId xmlns:p14="http://schemas.microsoft.com/office/powerpoint/2010/main" val="214208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4178"/>
          <a:stretch/>
        </p:blipFill>
        <p:spPr bwMode="auto">
          <a:xfrm>
            <a:off x="533400" y="1905000"/>
            <a:ext cx="7620000" cy="3898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45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1695" t="28416" r="321" b="25876"/>
          <a:stretch/>
        </p:blipFill>
        <p:spPr bwMode="auto">
          <a:xfrm>
            <a:off x="533399" y="1905000"/>
            <a:ext cx="7334251"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05399" y="4343400"/>
            <a:ext cx="1731821" cy="646331"/>
          </a:xfrm>
          <a:prstGeom prst="rect">
            <a:avLst/>
          </a:prstGeom>
          <a:solidFill>
            <a:schemeClr val="tx2">
              <a:lumMod val="75000"/>
            </a:schemeClr>
          </a:solidFill>
          <a:ln>
            <a:solidFill>
              <a:schemeClr val="tx2">
                <a:lumMod val="60000"/>
                <a:lumOff val="40000"/>
              </a:schemeClr>
            </a:solidFill>
          </a:ln>
        </p:spPr>
        <p:txBody>
          <a:bodyPr wrap="none" rtlCol="0">
            <a:spAutoFit/>
          </a:bodyPr>
          <a:lstStyle/>
          <a:p>
            <a:r>
              <a:rPr lang="en-US" dirty="0" smtClean="0"/>
              <a:t>Word Form Area</a:t>
            </a:r>
          </a:p>
          <a:p>
            <a:r>
              <a:rPr lang="en-US" dirty="0" smtClean="0"/>
              <a:t>Fails to form</a:t>
            </a:r>
            <a:endParaRPr lang="en-US" dirty="0"/>
          </a:p>
        </p:txBody>
      </p:sp>
      <p:cxnSp>
        <p:nvCxnSpPr>
          <p:cNvPr id="6" name="Straight Arrow Connector 5"/>
          <p:cNvCxnSpPr/>
          <p:nvPr/>
        </p:nvCxnSpPr>
        <p:spPr>
          <a:xfrm flipV="1">
            <a:off x="5971309" y="4191000"/>
            <a:ext cx="0" cy="30480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81600" y="2514600"/>
            <a:ext cx="2106987" cy="646331"/>
          </a:xfrm>
          <a:prstGeom prst="rect">
            <a:avLst/>
          </a:prstGeom>
          <a:solidFill>
            <a:schemeClr val="tx2">
              <a:lumMod val="75000"/>
            </a:schemeClr>
          </a:solidFill>
        </p:spPr>
        <p:txBody>
          <a:bodyPr wrap="none" rtlCol="0">
            <a:spAutoFit/>
          </a:bodyPr>
          <a:lstStyle/>
          <a:p>
            <a:r>
              <a:rPr lang="en-US" dirty="0" smtClean="0"/>
              <a:t>Reliance on ancillary</a:t>
            </a:r>
          </a:p>
          <a:p>
            <a:r>
              <a:rPr lang="en-US" dirty="0" smtClean="0"/>
              <a:t>systems</a:t>
            </a:r>
            <a:endParaRPr lang="en-US" dirty="0"/>
          </a:p>
        </p:txBody>
      </p:sp>
      <p:cxnSp>
        <p:nvCxnSpPr>
          <p:cNvPr id="12" name="Straight Arrow Connector 11"/>
          <p:cNvCxnSpPr/>
          <p:nvPr/>
        </p:nvCxnSpPr>
        <p:spPr>
          <a:xfrm flipH="1">
            <a:off x="5562600" y="3160931"/>
            <a:ext cx="672493" cy="268069"/>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48200" y="6019800"/>
            <a:ext cx="2989986" cy="646331"/>
          </a:xfrm>
          <a:prstGeom prst="rect">
            <a:avLst/>
          </a:prstGeom>
          <a:solidFill>
            <a:schemeClr val="tx2">
              <a:lumMod val="75000"/>
            </a:schemeClr>
          </a:solidFill>
        </p:spPr>
        <p:txBody>
          <a:bodyPr wrap="none" rtlCol="0">
            <a:spAutoFit/>
          </a:bodyPr>
          <a:lstStyle/>
          <a:p>
            <a:r>
              <a:rPr lang="en-US" dirty="0" smtClean="0"/>
              <a:t>Remediation compensates for</a:t>
            </a:r>
          </a:p>
          <a:p>
            <a:r>
              <a:rPr lang="en-US" dirty="0"/>
              <a:t>a</a:t>
            </a:r>
            <a:r>
              <a:rPr lang="en-US" dirty="0" smtClean="0"/>
              <a:t>ccuracy not automaticity</a:t>
            </a:r>
            <a:endParaRPr lang="en-US" dirty="0"/>
          </a:p>
        </p:txBody>
      </p:sp>
    </p:spTree>
    <p:extLst>
      <p:ext uri="{BB962C8B-B14F-4D97-AF65-F5344CB8AC3E}">
        <p14:creationId xmlns:p14="http://schemas.microsoft.com/office/powerpoint/2010/main" val="341559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81200"/>
            <a:ext cx="3048000" cy="3955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81200"/>
            <a:ext cx="2980397" cy="400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90600" y="6172200"/>
            <a:ext cx="2634311" cy="646331"/>
          </a:xfrm>
          <a:prstGeom prst="rect">
            <a:avLst/>
          </a:prstGeom>
          <a:noFill/>
        </p:spPr>
        <p:txBody>
          <a:bodyPr wrap="none" rtlCol="0">
            <a:spAutoFit/>
          </a:bodyPr>
          <a:lstStyle/>
          <a:p>
            <a:r>
              <a:rPr lang="en-US" dirty="0" smtClean="0"/>
              <a:t>Non -impaired brain while</a:t>
            </a:r>
          </a:p>
          <a:p>
            <a:r>
              <a:rPr lang="en-US" dirty="0" smtClean="0"/>
              <a:t>reading</a:t>
            </a:r>
            <a:endParaRPr lang="en-US" dirty="0"/>
          </a:p>
        </p:txBody>
      </p:sp>
      <p:sp>
        <p:nvSpPr>
          <p:cNvPr id="5" name="TextBox 4"/>
          <p:cNvSpPr txBox="1"/>
          <p:nvPr/>
        </p:nvSpPr>
        <p:spPr>
          <a:xfrm>
            <a:off x="5181600" y="6172200"/>
            <a:ext cx="2778518" cy="646331"/>
          </a:xfrm>
          <a:prstGeom prst="rect">
            <a:avLst/>
          </a:prstGeom>
          <a:noFill/>
        </p:spPr>
        <p:txBody>
          <a:bodyPr wrap="none" rtlCol="0">
            <a:spAutoFit/>
          </a:bodyPr>
          <a:lstStyle/>
          <a:p>
            <a:r>
              <a:rPr lang="en-US" dirty="0" smtClean="0"/>
              <a:t>Child with reading disability</a:t>
            </a:r>
          </a:p>
          <a:p>
            <a:r>
              <a:rPr lang="en-US" dirty="0" smtClean="0"/>
              <a:t>While reading</a:t>
            </a:r>
            <a:endParaRPr lang="en-US" dirty="0"/>
          </a:p>
        </p:txBody>
      </p:sp>
      <p:sp>
        <p:nvSpPr>
          <p:cNvPr id="3" name="TextBox 2"/>
          <p:cNvSpPr txBox="1"/>
          <p:nvPr/>
        </p:nvSpPr>
        <p:spPr>
          <a:xfrm>
            <a:off x="4612742" y="2971800"/>
            <a:ext cx="3606436" cy="2308324"/>
          </a:xfrm>
          <a:prstGeom prst="rect">
            <a:avLst/>
          </a:prstGeom>
          <a:solidFill>
            <a:schemeClr val="accent2"/>
          </a:solidFill>
        </p:spPr>
        <p:txBody>
          <a:bodyPr wrap="none" rtlCol="0">
            <a:spAutoFit/>
          </a:bodyPr>
          <a:lstStyle/>
          <a:p>
            <a:r>
              <a:rPr lang="en-US" dirty="0" smtClean="0"/>
              <a:t>An overreliances on certain areas </a:t>
            </a:r>
          </a:p>
          <a:p>
            <a:r>
              <a:rPr lang="en-US" dirty="0" smtClean="0"/>
              <a:t>of the brain leads to </a:t>
            </a:r>
          </a:p>
          <a:p>
            <a:r>
              <a:rPr lang="en-US" dirty="0" smtClean="0"/>
              <a:t>inaccurate </a:t>
            </a:r>
            <a:r>
              <a:rPr lang="en-US" dirty="0"/>
              <a:t>and/or </a:t>
            </a:r>
            <a:endParaRPr lang="en-US" dirty="0" smtClean="0"/>
          </a:p>
          <a:p>
            <a:r>
              <a:rPr lang="en-US" dirty="0" smtClean="0"/>
              <a:t>slow</a:t>
            </a:r>
            <a:r>
              <a:rPr lang="en-US" dirty="0"/>
              <a:t>, effortful reading that </a:t>
            </a:r>
            <a:endParaRPr lang="en-US" dirty="0" smtClean="0"/>
          </a:p>
          <a:p>
            <a:r>
              <a:rPr lang="en-US" dirty="0" smtClean="0"/>
              <a:t>typically </a:t>
            </a:r>
            <a:r>
              <a:rPr lang="en-US" dirty="0"/>
              <a:t>originates with </a:t>
            </a:r>
            <a:endParaRPr lang="en-US" dirty="0" smtClean="0"/>
          </a:p>
          <a:p>
            <a:r>
              <a:rPr lang="en-US" dirty="0" smtClean="0"/>
              <a:t>weaknesses </a:t>
            </a:r>
            <a:r>
              <a:rPr lang="en-US" dirty="0"/>
              <a:t>in the </a:t>
            </a:r>
            <a:endParaRPr lang="en-US" dirty="0" smtClean="0"/>
          </a:p>
          <a:p>
            <a:r>
              <a:rPr lang="en-US" dirty="0" smtClean="0"/>
              <a:t>phonological </a:t>
            </a:r>
            <a:r>
              <a:rPr lang="en-US" dirty="0"/>
              <a:t>processing </a:t>
            </a:r>
            <a:endParaRPr lang="en-US" dirty="0" smtClean="0"/>
          </a:p>
          <a:p>
            <a:r>
              <a:rPr lang="en-US" dirty="0" smtClean="0"/>
              <a:t>system </a:t>
            </a:r>
            <a:r>
              <a:rPr lang="en-US" dirty="0"/>
              <a:t>of </a:t>
            </a:r>
            <a:r>
              <a:rPr lang="en-US" dirty="0" smtClean="0"/>
              <a:t>language</a:t>
            </a:r>
            <a:r>
              <a:rPr lang="en-US" dirty="0"/>
              <a:t> </a:t>
            </a:r>
            <a:r>
              <a:rPr lang="en-US" dirty="0" smtClean="0"/>
              <a:t>– </a:t>
            </a:r>
            <a:r>
              <a:rPr lang="en-US" dirty="0" err="1" smtClean="0"/>
              <a:t>Shaywitz</a:t>
            </a:r>
            <a:r>
              <a:rPr lang="en-US" dirty="0" smtClean="0"/>
              <a:t>, 1992</a:t>
            </a:r>
            <a:endParaRPr lang="en-US" dirty="0"/>
          </a:p>
        </p:txBody>
      </p:sp>
    </p:spTree>
    <p:extLst>
      <p:ext uri="{BB962C8B-B14F-4D97-AF65-F5344CB8AC3E}">
        <p14:creationId xmlns:p14="http://schemas.microsoft.com/office/powerpoint/2010/main" val="47602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974" t="2114" r="1976" b="46680"/>
          <a:stretch/>
        </p:blipFill>
        <p:spPr>
          <a:xfrm>
            <a:off x="386366" y="2034862"/>
            <a:ext cx="7675809" cy="3146738"/>
          </a:xfrm>
        </p:spPr>
      </p:pic>
      <p:sp>
        <p:nvSpPr>
          <p:cNvPr id="3" name="TextBox 2"/>
          <p:cNvSpPr txBox="1"/>
          <p:nvPr/>
        </p:nvSpPr>
        <p:spPr>
          <a:xfrm>
            <a:off x="5410200" y="5410200"/>
            <a:ext cx="1696298" cy="369332"/>
          </a:xfrm>
          <a:prstGeom prst="rect">
            <a:avLst/>
          </a:prstGeom>
          <a:noFill/>
        </p:spPr>
        <p:txBody>
          <a:bodyPr wrap="none" rtlCol="0">
            <a:spAutoFit/>
          </a:bodyPr>
          <a:lstStyle/>
          <a:p>
            <a:r>
              <a:rPr lang="en-US" dirty="0" err="1" smtClean="0"/>
              <a:t>Geshwind</a:t>
            </a:r>
            <a:r>
              <a:rPr lang="en-US" dirty="0" smtClean="0"/>
              <a:t>, 2003</a:t>
            </a:r>
            <a:endParaRPr lang="en-US" dirty="0"/>
          </a:p>
        </p:txBody>
      </p:sp>
    </p:spTree>
    <p:extLst>
      <p:ext uri="{BB962C8B-B14F-4D97-AF65-F5344CB8AC3E}">
        <p14:creationId xmlns:p14="http://schemas.microsoft.com/office/powerpoint/2010/main" val="3704255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1740</Words>
  <Application>Microsoft Office PowerPoint</Application>
  <PresentationFormat>On-screen Show (4:3)</PresentationFormat>
  <Paragraphs>222</Paragraphs>
  <Slides>49</Slides>
  <Notes>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Advances in Reading Assessment and Interventions for Pre-School and School-Aged Children</vt:lpstr>
      <vt:lpstr>Advances in Three Domains</vt:lpstr>
      <vt:lpstr>Topic # 1 Advances in Causation Research</vt:lpstr>
      <vt:lpstr>PowerPoint Presentation</vt:lpstr>
      <vt:lpstr>3 neural pathways for reading</vt:lpstr>
      <vt:lpstr>PowerPoint Presentation</vt:lpstr>
      <vt:lpstr>PowerPoint Presentation</vt:lpstr>
      <vt:lpstr>PowerPoint Presentation</vt:lpstr>
      <vt:lpstr>PowerPoint Presentation</vt:lpstr>
      <vt:lpstr>Galaburta, 2012</vt:lpstr>
      <vt:lpstr>Causes of Structural Differences</vt:lpstr>
      <vt:lpstr>Language Rich Environments</vt:lpstr>
      <vt:lpstr>Literacy Rich Environments</vt:lpstr>
      <vt:lpstr>Literacy Rich Environments</vt:lpstr>
      <vt:lpstr>Quality of Instruction </vt:lpstr>
      <vt:lpstr>The Five Pillars of Direct Reading Instruction </vt:lpstr>
      <vt:lpstr>Quality of 1:1 reading  instruction</vt:lpstr>
      <vt:lpstr>Conclusions</vt:lpstr>
      <vt:lpstr>Diagnostic Advances</vt:lpstr>
      <vt:lpstr>Changes in Diagnosis</vt:lpstr>
      <vt:lpstr>Changes in Diagnosis</vt:lpstr>
      <vt:lpstr>Summary Changes</vt:lpstr>
      <vt:lpstr>Diagnostic Concerns</vt:lpstr>
      <vt:lpstr>Diagnostic Concerns</vt:lpstr>
      <vt:lpstr>dx</vt:lpstr>
      <vt:lpstr>DX</vt:lpstr>
      <vt:lpstr>PowerPoint Presentation</vt:lpstr>
      <vt:lpstr>Advances in assessment</vt:lpstr>
      <vt:lpstr>Assessment scores</vt:lpstr>
      <vt:lpstr>PowerPoint Presentation</vt:lpstr>
      <vt:lpstr>RPI - vision corollary</vt:lpstr>
      <vt:lpstr>RPI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Advances in Reading Assessment and Interventions for Pre-School and School-Aged Children</dc:title>
  <dc:creator>Dr Philip Levin</dc:creator>
  <cp:lastModifiedBy>Dr Philip Levin</cp:lastModifiedBy>
  <cp:revision>1</cp:revision>
  <dcterms:created xsi:type="dcterms:W3CDTF">2014-10-14T15:39:40Z</dcterms:created>
  <dcterms:modified xsi:type="dcterms:W3CDTF">2014-10-14T15:40:55Z</dcterms:modified>
</cp:coreProperties>
</file>